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63"/>
  </p:notesMasterIdLst>
  <p:sldIdLst>
    <p:sldId id="297" r:id="rId3"/>
    <p:sldId id="259" r:id="rId4"/>
    <p:sldId id="257" r:id="rId5"/>
    <p:sldId id="258" r:id="rId6"/>
    <p:sldId id="342" r:id="rId7"/>
    <p:sldId id="343" r:id="rId8"/>
    <p:sldId id="347" r:id="rId9"/>
    <p:sldId id="340" r:id="rId10"/>
    <p:sldId id="341" r:id="rId11"/>
    <p:sldId id="300" r:id="rId12"/>
    <p:sldId id="344" r:id="rId13"/>
    <p:sldId id="354" r:id="rId14"/>
    <p:sldId id="351" r:id="rId15"/>
    <p:sldId id="352" r:id="rId16"/>
    <p:sldId id="353" r:id="rId17"/>
    <p:sldId id="345" r:id="rId18"/>
    <p:sldId id="346" r:id="rId19"/>
    <p:sldId id="298" r:id="rId20"/>
    <p:sldId id="336" r:id="rId21"/>
    <p:sldId id="361" r:id="rId22"/>
    <p:sldId id="355" r:id="rId23"/>
    <p:sldId id="299" r:id="rId24"/>
    <p:sldId id="348" r:id="rId25"/>
    <p:sldId id="349" r:id="rId26"/>
    <p:sldId id="330" r:id="rId27"/>
    <p:sldId id="338" r:id="rId28"/>
    <p:sldId id="334" r:id="rId29"/>
    <p:sldId id="335" r:id="rId30"/>
    <p:sldId id="290" r:id="rId31"/>
    <p:sldId id="337" r:id="rId32"/>
    <p:sldId id="362" r:id="rId33"/>
    <p:sldId id="363" r:id="rId34"/>
    <p:sldId id="329" r:id="rId35"/>
    <p:sldId id="321" r:id="rId36"/>
    <p:sldId id="324" r:id="rId37"/>
    <p:sldId id="291" r:id="rId38"/>
    <p:sldId id="293" r:id="rId39"/>
    <p:sldId id="294" r:id="rId40"/>
    <p:sldId id="295" r:id="rId41"/>
    <p:sldId id="357" r:id="rId42"/>
    <p:sldId id="356" r:id="rId43"/>
    <p:sldId id="268" r:id="rId44"/>
    <p:sldId id="278" r:id="rId45"/>
    <p:sldId id="279" r:id="rId46"/>
    <p:sldId id="280" r:id="rId47"/>
    <p:sldId id="281" r:id="rId48"/>
    <p:sldId id="285" r:id="rId49"/>
    <p:sldId id="286" r:id="rId50"/>
    <p:sldId id="287" r:id="rId51"/>
    <p:sldId id="306" r:id="rId52"/>
    <p:sldId id="307" r:id="rId53"/>
    <p:sldId id="308" r:id="rId54"/>
    <p:sldId id="309" r:id="rId55"/>
    <p:sldId id="358" r:id="rId56"/>
    <p:sldId id="359" r:id="rId57"/>
    <p:sldId id="360" r:id="rId58"/>
    <p:sldId id="312" r:id="rId59"/>
    <p:sldId id="313" r:id="rId60"/>
    <p:sldId id="303" r:id="rId61"/>
    <p:sldId id="305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B7C873C-D1A4-44B0-A17F-432A1D693562}" type="doc">
      <dgm:prSet loTypeId="urn:microsoft.com/office/officeart/2005/8/layout/bList2#1" loCatId="picture" qsTypeId="urn:microsoft.com/office/officeart/2005/8/quickstyle/simple1" qsCatId="simple" csTypeId="urn:microsoft.com/office/officeart/2005/8/colors/accent1_2" csCatId="accent1" phldr="1"/>
      <dgm:spPr/>
    </dgm:pt>
    <dgm:pt modelId="{FA96B042-27A8-4223-B809-52C2EC8D8FF7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Легкий</a:t>
          </a:r>
        </a:p>
      </dgm:t>
    </dgm:pt>
    <dgm:pt modelId="{BB17D86D-878C-4A16-937E-D67B18570A1C}" type="parTrans" cxnId="{BB5C2DAF-805B-4BD1-976C-36B50EBD1CF0}">
      <dgm:prSet/>
      <dgm:spPr/>
      <dgm:t>
        <a:bodyPr/>
        <a:lstStyle/>
        <a:p>
          <a:endParaRPr lang="uk-UA"/>
        </a:p>
      </dgm:t>
    </dgm:pt>
    <dgm:pt modelId="{B66466FE-8709-47CB-BA85-E5A4C18D979F}" type="sibTrans" cxnId="{BB5C2DAF-805B-4BD1-976C-36B50EBD1CF0}">
      <dgm:prSet/>
      <dgm:spPr/>
      <dgm:t>
        <a:bodyPr/>
        <a:lstStyle/>
        <a:p>
          <a:endParaRPr lang="uk-UA"/>
        </a:p>
      </dgm:t>
    </dgm:pt>
    <dgm:pt modelId="{96EBFCE4-3651-4A76-A3B2-C7FE91F23E10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Середньо тяжкий</a:t>
          </a:r>
        </a:p>
      </dgm:t>
    </dgm:pt>
    <dgm:pt modelId="{92D87866-0E0D-4146-AA80-F147656D4CE5}" type="parTrans" cxnId="{32123D00-48F3-4146-AF74-457B89579F26}">
      <dgm:prSet/>
      <dgm:spPr/>
      <dgm:t>
        <a:bodyPr/>
        <a:lstStyle/>
        <a:p>
          <a:endParaRPr lang="uk-UA"/>
        </a:p>
      </dgm:t>
    </dgm:pt>
    <dgm:pt modelId="{EF90169E-3DE5-4A22-AA2F-A1F2CD920CEC}" type="sibTrans" cxnId="{32123D00-48F3-4146-AF74-457B89579F26}">
      <dgm:prSet/>
      <dgm:spPr/>
      <dgm:t>
        <a:bodyPr/>
        <a:lstStyle/>
        <a:p>
          <a:endParaRPr lang="uk-UA"/>
        </a:p>
      </dgm:t>
    </dgm:pt>
    <dgm:pt modelId="{222D5288-266D-4FC1-AAA4-AF842C1E4071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Тяжкий</a:t>
          </a:r>
        </a:p>
      </dgm:t>
    </dgm:pt>
    <dgm:pt modelId="{B2D4B2BE-B6CB-49F5-A3A2-DD0D9E8CD809}" type="parTrans" cxnId="{F96B86ED-7D69-4EAA-B25F-A30FD7399B55}">
      <dgm:prSet/>
      <dgm:spPr/>
      <dgm:t>
        <a:bodyPr/>
        <a:lstStyle/>
        <a:p>
          <a:endParaRPr lang="uk-UA"/>
        </a:p>
      </dgm:t>
    </dgm:pt>
    <dgm:pt modelId="{90AB00F4-2084-4B24-A2F0-8598B28D6F96}" type="sibTrans" cxnId="{F96B86ED-7D69-4EAA-B25F-A30FD7399B55}">
      <dgm:prSet/>
      <dgm:spPr/>
      <dgm:t>
        <a:bodyPr/>
        <a:lstStyle/>
        <a:p>
          <a:endParaRPr lang="uk-UA"/>
        </a:p>
      </dgm:t>
    </dgm:pt>
    <dgm:pt modelId="{DFF3C384-F506-4575-B7D3-565C0808A12A}">
      <dgm:prSet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Температура </a:t>
          </a:r>
          <a:r>
            <a:rPr lang="ru-RU" sz="1600" dirty="0" err="1">
              <a:latin typeface="Arial" pitchFamily="34" charset="0"/>
              <a:cs typeface="Arial" pitchFamily="34" charset="0"/>
            </a:rPr>
            <a:t>тіла</a:t>
          </a:r>
          <a:r>
            <a:rPr lang="ru-RU" sz="1600" dirty="0">
              <a:latin typeface="Arial" pitchFamily="34" charset="0"/>
              <a:cs typeface="Arial" pitchFamily="34" charset="0"/>
            </a:rPr>
            <a:t>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нижче</a:t>
          </a:r>
          <a:r>
            <a:rPr lang="ru-RU" sz="1600" dirty="0">
              <a:latin typeface="Arial" pitchFamily="34" charset="0"/>
              <a:cs typeface="Arial" pitchFamily="34" charset="0"/>
            </a:rPr>
            <a:t> 38,5°C,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5EC76518-8C63-44F9-BB83-8D3B26191792}" type="parTrans" cxnId="{01DF346A-2115-4F91-B528-BC58A0F9FC5B}">
      <dgm:prSet/>
      <dgm:spPr/>
      <dgm:t>
        <a:bodyPr/>
        <a:lstStyle/>
        <a:p>
          <a:endParaRPr lang="uk-UA"/>
        </a:p>
      </dgm:t>
    </dgm:pt>
    <dgm:pt modelId="{C6BB5412-C00D-4F8C-9D11-E6A408886D2E}" type="sibTrans" cxnId="{01DF346A-2115-4F91-B528-BC58A0F9FC5B}">
      <dgm:prSet/>
      <dgm:spPr/>
      <dgm:t>
        <a:bodyPr/>
        <a:lstStyle/>
        <a:p>
          <a:endParaRPr lang="uk-UA"/>
        </a:p>
      </dgm:t>
    </dgm:pt>
    <dgm:pt modelId="{11948A13-FF52-4A66-BEE0-FBF2F0D2B249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Відсутність симптомів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середньотяжкого</a:t>
          </a:r>
          <a:r>
            <a:rPr lang="uk-UA" sz="1600" dirty="0">
              <a:latin typeface="Arial" pitchFamily="34" charset="0"/>
              <a:cs typeface="Arial" pitchFamily="34" charset="0"/>
            </a:rPr>
            <a:t> і тяжкого перебігу</a:t>
          </a:r>
        </a:p>
      </dgm:t>
    </dgm:pt>
    <dgm:pt modelId="{BC16AF0D-ACF2-4C55-BEBB-2E6C41F243B2}" type="parTrans" cxnId="{49B9E0AE-4663-4508-845B-BC94E457E5E2}">
      <dgm:prSet/>
      <dgm:spPr/>
      <dgm:t>
        <a:bodyPr/>
        <a:lstStyle/>
        <a:p>
          <a:endParaRPr lang="uk-UA"/>
        </a:p>
      </dgm:t>
    </dgm:pt>
    <dgm:pt modelId="{0160022E-0018-40B1-8500-F59DBFBE3DDF}" type="sibTrans" cxnId="{49B9E0AE-4663-4508-845B-BC94E457E5E2}">
      <dgm:prSet/>
      <dgm:spPr/>
      <dgm:t>
        <a:bodyPr/>
        <a:lstStyle/>
        <a:p>
          <a:endParaRPr lang="uk-UA"/>
        </a:p>
      </dgm:t>
    </dgm:pt>
    <dgm:pt modelId="{3754B378-554B-4359-BF9F-84A9354D41F4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Лихоманка вище 38,5°</a:t>
          </a:r>
          <a:r>
            <a:rPr lang="en-US" sz="1600" dirty="0">
              <a:latin typeface="Arial" pitchFamily="34" charset="0"/>
              <a:cs typeface="Arial" pitchFamily="34" charset="0"/>
            </a:rPr>
            <a:t>C</a:t>
          </a:r>
          <a:br>
            <a:rPr lang="en-US" sz="1600" dirty="0">
              <a:latin typeface="Arial" pitchFamily="34" charset="0"/>
              <a:cs typeface="Arial" pitchFamily="34" charset="0"/>
            </a:rPr>
          </a:br>
          <a:r>
            <a:rPr lang="en-US" sz="1600" dirty="0">
              <a:latin typeface="Arial" pitchFamily="34" charset="0"/>
              <a:cs typeface="Arial" pitchFamily="34" charset="0"/>
            </a:rPr>
            <a:t>• </a:t>
          </a:r>
          <a:r>
            <a:rPr lang="uk-UA" sz="1600" dirty="0">
              <a:latin typeface="Arial" pitchFamily="34" charset="0"/>
              <a:cs typeface="Arial" pitchFamily="34" charset="0"/>
            </a:rPr>
            <a:t>ЧДД більше 22 /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dirty="0">
              <a:latin typeface="Arial" pitchFamily="34" charset="0"/>
              <a:cs typeface="Arial" pitchFamily="34" charset="0"/>
            </a:rPr>
            <a:t/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Задишка при фізичних навантаженнях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Пневмонія (виявлена за допомогою КТ легенів)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</a:t>
          </a:r>
          <a:r>
            <a:rPr lang="en-US" sz="1600" dirty="0">
              <a:latin typeface="Arial" pitchFamily="34" charset="0"/>
              <a:cs typeface="Arial" pitchFamily="34" charset="0"/>
            </a:rPr>
            <a:t>SpO</a:t>
          </a:r>
          <a:r>
            <a:rPr lang="en-US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en-US" sz="1600" dirty="0">
              <a:latin typeface="Arial" pitchFamily="34" charset="0"/>
              <a:cs typeface="Arial" pitchFamily="34" charset="0"/>
            </a:rPr>
            <a:t> &lt;</a:t>
          </a:r>
          <a:r>
            <a:rPr lang="uk-UA" sz="1600" dirty="0">
              <a:latin typeface="Arial" pitchFamily="34" charset="0"/>
              <a:cs typeface="Arial" pitchFamily="34" charset="0"/>
            </a:rPr>
            <a:t> </a:t>
          </a:r>
          <a:r>
            <a:rPr lang="en-US" sz="1600" dirty="0">
              <a:latin typeface="Arial" pitchFamily="34" charset="0"/>
              <a:cs typeface="Arial" pitchFamily="34" charset="0"/>
            </a:rPr>
            <a:t>95%</a:t>
          </a:r>
          <a:br>
            <a:rPr lang="en-US" sz="1600" dirty="0">
              <a:latin typeface="Arial" pitchFamily="34" charset="0"/>
              <a:cs typeface="Arial" pitchFamily="34" charset="0"/>
            </a:rPr>
          </a:br>
          <a:r>
            <a:rPr lang="en-US" sz="1600" dirty="0">
              <a:latin typeface="Arial" pitchFamily="34" charset="0"/>
              <a:cs typeface="Arial" pitchFamily="34" charset="0"/>
            </a:rPr>
            <a:t>• </a:t>
          </a:r>
          <a:r>
            <a:rPr lang="uk-UA" sz="1600" dirty="0">
              <a:latin typeface="Arial" pitchFamily="34" charset="0"/>
              <a:cs typeface="Arial" pitchFamily="34" charset="0"/>
            </a:rPr>
            <a:t>СРБ сироватки крові більше 10 мг/л</a:t>
          </a:r>
        </a:p>
      </dgm:t>
    </dgm:pt>
    <dgm:pt modelId="{B2ABEB31-2D36-499B-BFE3-0DB71AF58FEE}" type="parTrans" cxnId="{FF2A2246-4424-47FC-A96A-C1D96286D019}">
      <dgm:prSet/>
      <dgm:spPr/>
      <dgm:t>
        <a:bodyPr/>
        <a:lstStyle/>
        <a:p>
          <a:endParaRPr lang="uk-UA"/>
        </a:p>
      </dgm:t>
    </dgm:pt>
    <dgm:pt modelId="{59A36027-2ED6-4FE2-9C17-BA11B76C5ECD}" type="sibTrans" cxnId="{FF2A2246-4424-47FC-A96A-C1D96286D019}">
      <dgm:prSet/>
      <dgm:spPr/>
      <dgm:t>
        <a:bodyPr/>
        <a:lstStyle/>
        <a:p>
          <a:endParaRPr lang="uk-UA"/>
        </a:p>
      </dgm:t>
    </dgm:pt>
    <dgm:pt modelId="{85C094CB-80A2-4917-A9B9-587CCC968B81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ЧДД більше 30 /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dirty="0">
              <a:latin typeface="Arial" pitchFamily="34" charset="0"/>
              <a:cs typeface="Arial" pitchFamily="34" charset="0"/>
            </a:rPr>
            <a:t/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SpO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≤ 93%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PaO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/ FiO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≤ 300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Прогресування змін у легенях за даними рентгенографії, КТ, УЗД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Зниження рівня свідомості, ажитація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Нестабільна гемодинаміка (САТ менше 90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 або ДАТ менше 60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., діурез менше 20 мл / год)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Лактат артеріальної крові &gt; 2 ммоль / л</a:t>
          </a:r>
        </a:p>
      </dgm:t>
    </dgm:pt>
    <dgm:pt modelId="{D5C0F2A7-1DF4-4DF1-BBBE-256E24AEBFB2}" type="parTrans" cxnId="{DE2A7B40-A4A0-4881-AA22-C75636179182}">
      <dgm:prSet/>
      <dgm:spPr/>
      <dgm:t>
        <a:bodyPr/>
        <a:lstStyle/>
        <a:p>
          <a:endParaRPr lang="uk-UA"/>
        </a:p>
      </dgm:t>
    </dgm:pt>
    <dgm:pt modelId="{017149D2-042C-4B80-96BF-9E55C679BE87}" type="sibTrans" cxnId="{DE2A7B40-A4A0-4881-AA22-C75636179182}">
      <dgm:prSet/>
      <dgm:spPr/>
      <dgm:t>
        <a:bodyPr/>
        <a:lstStyle/>
        <a:p>
          <a:endParaRPr lang="uk-UA"/>
        </a:p>
      </dgm:t>
    </dgm:pt>
    <dgm:pt modelId="{88A86692-F895-4A25-B427-4B536AC8CBAB}">
      <dgm:prSet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Кашель,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7D8D7009-ADEB-48B8-A270-218CB1766728}" type="parTrans" cxnId="{1B6C7CEC-C1B7-4A72-99EE-69044C76D6CE}">
      <dgm:prSet/>
      <dgm:spPr/>
      <dgm:t>
        <a:bodyPr/>
        <a:lstStyle/>
        <a:p>
          <a:endParaRPr lang="ru-RU"/>
        </a:p>
      </dgm:t>
    </dgm:pt>
    <dgm:pt modelId="{DC89054A-E357-4E4D-9D4E-D64491BE05DE}" type="sibTrans" cxnId="{1B6C7CEC-C1B7-4A72-99EE-69044C76D6CE}">
      <dgm:prSet/>
      <dgm:spPr/>
      <dgm:t>
        <a:bodyPr/>
        <a:lstStyle/>
        <a:p>
          <a:endParaRPr lang="ru-RU"/>
        </a:p>
      </dgm:t>
    </dgm:pt>
    <dgm:pt modelId="{6FE270B6-3796-405D-9EC2-BBFD14D1F20C}">
      <dgm:prSet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Слабкість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болі</a:t>
          </a:r>
          <a:r>
            <a:rPr lang="ru-RU" sz="1600" dirty="0">
              <a:latin typeface="Arial" pitchFamily="34" charset="0"/>
              <a:cs typeface="Arial" pitchFamily="34" charset="0"/>
            </a:rPr>
            <a:t> в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горлі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54FA434C-4F90-4A61-86F2-BDFDAE75F76B}" type="parTrans" cxnId="{07812BE4-47D2-439A-9097-1407AD6691C2}">
      <dgm:prSet/>
      <dgm:spPr/>
      <dgm:t>
        <a:bodyPr/>
        <a:lstStyle/>
        <a:p>
          <a:endParaRPr lang="ru-RU"/>
        </a:p>
      </dgm:t>
    </dgm:pt>
    <dgm:pt modelId="{D1FA3ABD-4CF2-433F-99E8-4530C170FDD1}" type="sibTrans" cxnId="{07812BE4-47D2-439A-9097-1407AD6691C2}">
      <dgm:prSet/>
      <dgm:spPr/>
      <dgm:t>
        <a:bodyPr/>
        <a:lstStyle/>
        <a:p>
          <a:endParaRPr lang="ru-RU"/>
        </a:p>
      </dgm:t>
    </dgm:pt>
    <dgm:pt modelId="{8F3F0D91-A1F6-4276-8ECB-84FEEA03C2F6}">
      <dgm:prSet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Аносмія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E609DFE5-51E0-4749-8583-9A5519F1A9AF}" type="parTrans" cxnId="{7103C568-B021-42A4-912C-B784452DD08B}">
      <dgm:prSet/>
      <dgm:spPr/>
      <dgm:t>
        <a:bodyPr/>
        <a:lstStyle/>
        <a:p>
          <a:endParaRPr lang="ru-RU"/>
        </a:p>
      </dgm:t>
    </dgm:pt>
    <dgm:pt modelId="{A4D44B69-C987-44A8-BB2D-27B3AA74E53C}" type="sibTrans" cxnId="{7103C568-B021-42A4-912C-B784452DD08B}">
      <dgm:prSet/>
      <dgm:spPr/>
      <dgm:t>
        <a:bodyPr/>
        <a:lstStyle/>
        <a:p>
          <a:endParaRPr lang="ru-RU"/>
        </a:p>
      </dgm:t>
    </dgm:pt>
    <dgm:pt modelId="{A2676F8B-4110-49E3-8142-BEFF70597E07}" type="pres">
      <dgm:prSet presAssocID="{5B7C873C-D1A4-44B0-A17F-432A1D693562}" presName="diagram" presStyleCnt="0">
        <dgm:presLayoutVars>
          <dgm:dir/>
          <dgm:animLvl val="lvl"/>
          <dgm:resizeHandles val="exact"/>
        </dgm:presLayoutVars>
      </dgm:prSet>
      <dgm:spPr/>
    </dgm:pt>
    <dgm:pt modelId="{D4E8A08A-B4A7-4158-ADB7-3E78566E9963}" type="pres">
      <dgm:prSet presAssocID="{FA96B042-27A8-4223-B809-52C2EC8D8FF7}" presName="compNode" presStyleCnt="0"/>
      <dgm:spPr/>
    </dgm:pt>
    <dgm:pt modelId="{463C8F1C-C042-4CAD-BBD6-AEC02624AF41}" type="pres">
      <dgm:prSet presAssocID="{FA96B042-27A8-4223-B809-52C2EC8D8FF7}" presName="childRect" presStyleLbl="bgAcc1" presStyleIdx="0" presStyleCnt="3" custScaleX="125197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8F1D4-EA64-4B40-BD0F-422348932399}" type="pres">
      <dgm:prSet presAssocID="{FA96B042-27A8-4223-B809-52C2EC8D8F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A1729-A9E8-4EC7-AB55-069CAC6476FE}" type="pres">
      <dgm:prSet presAssocID="{FA96B042-27A8-4223-B809-52C2EC8D8FF7}" presName="parentRect" presStyleLbl="alignNode1" presStyleIdx="0" presStyleCnt="3" custLinFactNeighborY="97459"/>
      <dgm:spPr/>
      <dgm:t>
        <a:bodyPr/>
        <a:lstStyle/>
        <a:p>
          <a:endParaRPr lang="ru-RU"/>
        </a:p>
      </dgm:t>
    </dgm:pt>
    <dgm:pt modelId="{D1FFE049-11D3-4319-B31A-73E10BFB2215}" type="pres">
      <dgm:prSet presAssocID="{FA96B042-27A8-4223-B809-52C2EC8D8FF7}" presName="adorn" presStyleLbl="fgAccFollowNode1" presStyleIdx="0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74FF31-75EB-43EC-867C-F403EB1291F4}" type="pres">
      <dgm:prSet presAssocID="{B66466FE-8709-47CB-BA85-E5A4C18D979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94C1182-50EC-4D49-BE98-E2FE84904731}" type="pres">
      <dgm:prSet presAssocID="{96EBFCE4-3651-4A76-A3B2-C7FE91F23E10}" presName="compNode" presStyleCnt="0"/>
      <dgm:spPr/>
    </dgm:pt>
    <dgm:pt modelId="{89F011E5-CC6E-4C09-87B6-F513D8BA5581}" type="pres">
      <dgm:prSet presAssocID="{96EBFCE4-3651-4A76-A3B2-C7FE91F23E10}" presName="childRect" presStyleLbl="bgAcc1" presStyleIdx="1" presStyleCnt="3" custScaleX="106717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9F1F8-C665-4093-A237-3AD78381C7BB}" type="pres">
      <dgm:prSet presAssocID="{96EBFCE4-3651-4A76-A3B2-C7FE91F23E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180F1-0804-4BB2-8BE1-13341822AC0F}" type="pres">
      <dgm:prSet presAssocID="{96EBFCE4-3651-4A76-A3B2-C7FE91F23E10}" presName="parentRect" presStyleLbl="alignNode1" presStyleIdx="1" presStyleCnt="3" custLinFactNeighborY="97459"/>
      <dgm:spPr/>
      <dgm:t>
        <a:bodyPr/>
        <a:lstStyle/>
        <a:p>
          <a:endParaRPr lang="ru-RU"/>
        </a:p>
      </dgm:t>
    </dgm:pt>
    <dgm:pt modelId="{A318EC7D-1669-4E8C-89FF-BEAA6F332BAC}" type="pres">
      <dgm:prSet presAssocID="{96EBFCE4-3651-4A76-A3B2-C7FE91F23E10}" presName="adorn" presStyleLbl="fgAccFollowNode1" presStyleIdx="1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B9B849-04E3-4B88-B7EE-2E1667C4F8EA}" type="pres">
      <dgm:prSet presAssocID="{EF90169E-3DE5-4A22-AA2F-A1F2CD920CE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166ECB-D87E-483D-B811-1BA9E2A5D048}" type="pres">
      <dgm:prSet presAssocID="{222D5288-266D-4FC1-AAA4-AF842C1E4071}" presName="compNode" presStyleCnt="0"/>
      <dgm:spPr/>
    </dgm:pt>
    <dgm:pt modelId="{BBAE128E-17B8-4A46-A95F-6A5804588E64}" type="pres">
      <dgm:prSet presAssocID="{222D5288-266D-4FC1-AAA4-AF842C1E4071}" presName="childRect" presStyleLbl="bgAcc1" presStyleIdx="2" presStyleCnt="3" custScaleX="118204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707CD-D9C5-4239-9FAD-146025699FED}" type="pres">
      <dgm:prSet presAssocID="{222D5288-266D-4FC1-AAA4-AF842C1E407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BA61E-BAAC-4D88-BD6D-3FE253411571}" type="pres">
      <dgm:prSet presAssocID="{222D5288-266D-4FC1-AAA4-AF842C1E4071}" presName="parentRect" presStyleLbl="alignNode1" presStyleIdx="2" presStyleCnt="3" custLinFactNeighborY="97459"/>
      <dgm:spPr/>
      <dgm:t>
        <a:bodyPr/>
        <a:lstStyle/>
        <a:p>
          <a:endParaRPr lang="ru-RU"/>
        </a:p>
      </dgm:t>
    </dgm:pt>
    <dgm:pt modelId="{DB80F3B3-757C-4787-9991-DEAACF8A6CC4}" type="pres">
      <dgm:prSet presAssocID="{222D5288-266D-4FC1-AAA4-AF842C1E4071}" presName="adorn" presStyleLbl="fgAccFollowNode1" presStyleIdx="2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24696855-B0CC-4B15-968B-5F793747A39F}" type="presOf" srcId="{85C094CB-80A2-4917-A9B9-587CCC968B81}" destId="{BBAE128E-17B8-4A46-A95F-6A5804588E64}" srcOrd="0" destOrd="0" presId="urn:microsoft.com/office/officeart/2005/8/layout/bList2#1"/>
    <dgm:cxn modelId="{5CD1ED25-7580-48FF-8F82-B237E3F7738C}" type="presOf" srcId="{FA96B042-27A8-4223-B809-52C2EC8D8FF7}" destId="{BE88F1D4-EA64-4B40-BD0F-422348932399}" srcOrd="0" destOrd="0" presId="urn:microsoft.com/office/officeart/2005/8/layout/bList2#1"/>
    <dgm:cxn modelId="{1B6C7CEC-C1B7-4A72-99EE-69044C76D6CE}" srcId="{FA96B042-27A8-4223-B809-52C2EC8D8FF7}" destId="{88A86692-F895-4A25-B427-4B536AC8CBAB}" srcOrd="1" destOrd="0" parTransId="{7D8D7009-ADEB-48B8-A270-218CB1766728}" sibTransId="{DC89054A-E357-4E4D-9D4E-D64491BE05DE}"/>
    <dgm:cxn modelId="{1D484D7C-CC29-40C8-AE2F-E59021D8C9DB}" type="presOf" srcId="{EF90169E-3DE5-4A22-AA2F-A1F2CD920CEC}" destId="{08B9B849-04E3-4B88-B7EE-2E1667C4F8EA}" srcOrd="0" destOrd="0" presId="urn:microsoft.com/office/officeart/2005/8/layout/bList2#1"/>
    <dgm:cxn modelId="{7103C568-B021-42A4-912C-B784452DD08B}" srcId="{FA96B042-27A8-4223-B809-52C2EC8D8FF7}" destId="{8F3F0D91-A1F6-4276-8ECB-84FEEA03C2F6}" srcOrd="3" destOrd="0" parTransId="{E609DFE5-51E0-4749-8583-9A5519F1A9AF}" sibTransId="{A4D44B69-C987-44A8-BB2D-27B3AA74E53C}"/>
    <dgm:cxn modelId="{01DF346A-2115-4F91-B528-BC58A0F9FC5B}" srcId="{FA96B042-27A8-4223-B809-52C2EC8D8FF7}" destId="{DFF3C384-F506-4575-B7D3-565C0808A12A}" srcOrd="0" destOrd="0" parTransId="{5EC76518-8C63-44F9-BB83-8D3B26191792}" sibTransId="{C6BB5412-C00D-4F8C-9D11-E6A408886D2E}"/>
    <dgm:cxn modelId="{24B681D6-C3AF-41F0-BC76-0DA46E699585}" type="presOf" srcId="{6FE270B6-3796-405D-9EC2-BBFD14D1F20C}" destId="{463C8F1C-C042-4CAD-BBD6-AEC02624AF41}" srcOrd="0" destOrd="2" presId="urn:microsoft.com/office/officeart/2005/8/layout/bList2#1"/>
    <dgm:cxn modelId="{51FE4104-4BA3-4992-B43A-AB1154201326}" type="presOf" srcId="{96EBFCE4-3651-4A76-A3B2-C7FE91F23E10}" destId="{FDF9F1F8-C665-4093-A237-3AD78381C7BB}" srcOrd="0" destOrd="0" presId="urn:microsoft.com/office/officeart/2005/8/layout/bList2#1"/>
    <dgm:cxn modelId="{FC148432-A256-4C79-A19C-504BECC15F81}" type="presOf" srcId="{DFF3C384-F506-4575-B7D3-565C0808A12A}" destId="{463C8F1C-C042-4CAD-BBD6-AEC02624AF41}" srcOrd="0" destOrd="0" presId="urn:microsoft.com/office/officeart/2005/8/layout/bList2#1"/>
    <dgm:cxn modelId="{93E7B4B1-A59A-4F25-AC39-4EC203130D63}" type="presOf" srcId="{222D5288-266D-4FC1-AAA4-AF842C1E4071}" destId="{2ACBA61E-BAAC-4D88-BD6D-3FE253411571}" srcOrd="1" destOrd="0" presId="urn:microsoft.com/office/officeart/2005/8/layout/bList2#1"/>
    <dgm:cxn modelId="{BB5C2DAF-805B-4BD1-976C-36B50EBD1CF0}" srcId="{5B7C873C-D1A4-44B0-A17F-432A1D693562}" destId="{FA96B042-27A8-4223-B809-52C2EC8D8FF7}" srcOrd="0" destOrd="0" parTransId="{BB17D86D-878C-4A16-937E-D67B18570A1C}" sibTransId="{B66466FE-8709-47CB-BA85-E5A4C18D979F}"/>
    <dgm:cxn modelId="{07812BE4-47D2-439A-9097-1407AD6691C2}" srcId="{FA96B042-27A8-4223-B809-52C2EC8D8FF7}" destId="{6FE270B6-3796-405D-9EC2-BBFD14D1F20C}" srcOrd="2" destOrd="0" parTransId="{54FA434C-4F90-4A61-86F2-BDFDAE75F76B}" sibTransId="{D1FA3ABD-4CF2-433F-99E8-4530C170FDD1}"/>
    <dgm:cxn modelId="{F96B86ED-7D69-4EAA-B25F-A30FD7399B55}" srcId="{5B7C873C-D1A4-44B0-A17F-432A1D693562}" destId="{222D5288-266D-4FC1-AAA4-AF842C1E4071}" srcOrd="2" destOrd="0" parTransId="{B2D4B2BE-B6CB-49F5-A3A2-DD0D9E8CD809}" sibTransId="{90AB00F4-2084-4B24-A2F0-8598B28D6F96}"/>
    <dgm:cxn modelId="{9ADB8EF4-28CB-4B5C-8452-91174C93F9F8}" type="presOf" srcId="{11948A13-FF52-4A66-BEE0-FBF2F0D2B249}" destId="{463C8F1C-C042-4CAD-BBD6-AEC02624AF41}" srcOrd="0" destOrd="4" presId="urn:microsoft.com/office/officeart/2005/8/layout/bList2#1"/>
    <dgm:cxn modelId="{DE2A7B40-A4A0-4881-AA22-C75636179182}" srcId="{222D5288-266D-4FC1-AAA4-AF842C1E4071}" destId="{85C094CB-80A2-4917-A9B9-587CCC968B81}" srcOrd="0" destOrd="0" parTransId="{D5C0F2A7-1DF4-4DF1-BBBE-256E24AEBFB2}" sibTransId="{017149D2-042C-4B80-96BF-9E55C679BE87}"/>
    <dgm:cxn modelId="{32123D00-48F3-4146-AF74-457B89579F26}" srcId="{5B7C873C-D1A4-44B0-A17F-432A1D693562}" destId="{96EBFCE4-3651-4A76-A3B2-C7FE91F23E10}" srcOrd="1" destOrd="0" parTransId="{92D87866-0E0D-4146-AA80-F147656D4CE5}" sibTransId="{EF90169E-3DE5-4A22-AA2F-A1F2CD920CEC}"/>
    <dgm:cxn modelId="{49B9E0AE-4663-4508-845B-BC94E457E5E2}" srcId="{FA96B042-27A8-4223-B809-52C2EC8D8FF7}" destId="{11948A13-FF52-4A66-BEE0-FBF2F0D2B249}" srcOrd="4" destOrd="0" parTransId="{BC16AF0D-ACF2-4C55-BEBB-2E6C41F243B2}" sibTransId="{0160022E-0018-40B1-8500-F59DBFBE3DDF}"/>
    <dgm:cxn modelId="{66EED321-032B-4700-A937-18352D8629EA}" type="presOf" srcId="{222D5288-266D-4FC1-AAA4-AF842C1E4071}" destId="{C27707CD-D9C5-4239-9FAD-146025699FED}" srcOrd="0" destOrd="0" presId="urn:microsoft.com/office/officeart/2005/8/layout/bList2#1"/>
    <dgm:cxn modelId="{2DF1C564-8675-467E-A13B-5DA850868883}" type="presOf" srcId="{B66466FE-8709-47CB-BA85-E5A4C18D979F}" destId="{6974FF31-75EB-43EC-867C-F403EB1291F4}" srcOrd="0" destOrd="0" presId="urn:microsoft.com/office/officeart/2005/8/layout/bList2#1"/>
    <dgm:cxn modelId="{CAC81494-273D-4152-86AE-6B4ED4B0E184}" type="presOf" srcId="{FA96B042-27A8-4223-B809-52C2EC8D8FF7}" destId="{B98A1729-A9E8-4EC7-AB55-069CAC6476FE}" srcOrd="1" destOrd="0" presId="urn:microsoft.com/office/officeart/2005/8/layout/bList2#1"/>
    <dgm:cxn modelId="{FF2A2246-4424-47FC-A96A-C1D96286D019}" srcId="{96EBFCE4-3651-4A76-A3B2-C7FE91F23E10}" destId="{3754B378-554B-4359-BF9F-84A9354D41F4}" srcOrd="0" destOrd="0" parTransId="{B2ABEB31-2D36-499B-BFE3-0DB71AF58FEE}" sibTransId="{59A36027-2ED6-4FE2-9C17-BA11B76C5ECD}"/>
    <dgm:cxn modelId="{841A31DC-70A2-4084-81D3-0892D335E9AA}" type="presOf" srcId="{5B7C873C-D1A4-44B0-A17F-432A1D693562}" destId="{A2676F8B-4110-49E3-8142-BEFF70597E07}" srcOrd="0" destOrd="0" presId="urn:microsoft.com/office/officeart/2005/8/layout/bList2#1"/>
    <dgm:cxn modelId="{9FDD1FC8-F268-489C-8FC4-ADE85D3540D4}" type="presOf" srcId="{88A86692-F895-4A25-B427-4B536AC8CBAB}" destId="{463C8F1C-C042-4CAD-BBD6-AEC02624AF41}" srcOrd="0" destOrd="1" presId="urn:microsoft.com/office/officeart/2005/8/layout/bList2#1"/>
    <dgm:cxn modelId="{8FE54CA8-D431-44C9-A562-4790F0CDCBCE}" type="presOf" srcId="{96EBFCE4-3651-4A76-A3B2-C7FE91F23E10}" destId="{91B180F1-0804-4BB2-8BE1-13341822AC0F}" srcOrd="1" destOrd="0" presId="urn:microsoft.com/office/officeart/2005/8/layout/bList2#1"/>
    <dgm:cxn modelId="{A924F8DE-3D88-4901-9440-9E60927B070B}" type="presOf" srcId="{8F3F0D91-A1F6-4276-8ECB-84FEEA03C2F6}" destId="{463C8F1C-C042-4CAD-BBD6-AEC02624AF41}" srcOrd="0" destOrd="3" presId="urn:microsoft.com/office/officeart/2005/8/layout/bList2#1"/>
    <dgm:cxn modelId="{24EE351B-90A0-4788-B217-C3227D819DC7}" type="presOf" srcId="{3754B378-554B-4359-BF9F-84A9354D41F4}" destId="{89F011E5-CC6E-4C09-87B6-F513D8BA5581}" srcOrd="0" destOrd="0" presId="urn:microsoft.com/office/officeart/2005/8/layout/bList2#1"/>
    <dgm:cxn modelId="{3326157B-78DA-4DC9-9407-DB4740BAF8D1}" type="presParOf" srcId="{A2676F8B-4110-49E3-8142-BEFF70597E07}" destId="{D4E8A08A-B4A7-4158-ADB7-3E78566E9963}" srcOrd="0" destOrd="0" presId="urn:microsoft.com/office/officeart/2005/8/layout/bList2#1"/>
    <dgm:cxn modelId="{E9EF18BA-C5AF-4710-B6FA-D88190D7EEB9}" type="presParOf" srcId="{D4E8A08A-B4A7-4158-ADB7-3E78566E9963}" destId="{463C8F1C-C042-4CAD-BBD6-AEC02624AF41}" srcOrd="0" destOrd="0" presId="urn:microsoft.com/office/officeart/2005/8/layout/bList2#1"/>
    <dgm:cxn modelId="{3BD3142F-4E2B-4533-92EA-F12BF1F6D077}" type="presParOf" srcId="{D4E8A08A-B4A7-4158-ADB7-3E78566E9963}" destId="{BE88F1D4-EA64-4B40-BD0F-422348932399}" srcOrd="1" destOrd="0" presId="urn:microsoft.com/office/officeart/2005/8/layout/bList2#1"/>
    <dgm:cxn modelId="{F8A5A60A-3B0E-40E1-B527-4DFABEB80C34}" type="presParOf" srcId="{D4E8A08A-B4A7-4158-ADB7-3E78566E9963}" destId="{B98A1729-A9E8-4EC7-AB55-069CAC6476FE}" srcOrd="2" destOrd="0" presId="urn:microsoft.com/office/officeart/2005/8/layout/bList2#1"/>
    <dgm:cxn modelId="{29C42F42-A80E-4152-AAD2-D78E041993AF}" type="presParOf" srcId="{D4E8A08A-B4A7-4158-ADB7-3E78566E9963}" destId="{D1FFE049-11D3-4319-B31A-73E10BFB2215}" srcOrd="3" destOrd="0" presId="urn:microsoft.com/office/officeart/2005/8/layout/bList2#1"/>
    <dgm:cxn modelId="{3EAFE36C-6A75-4480-AA72-D436D89AE4B6}" type="presParOf" srcId="{A2676F8B-4110-49E3-8142-BEFF70597E07}" destId="{6974FF31-75EB-43EC-867C-F403EB1291F4}" srcOrd="1" destOrd="0" presId="urn:microsoft.com/office/officeart/2005/8/layout/bList2#1"/>
    <dgm:cxn modelId="{10450740-358E-42E8-8CBF-7436932F5844}" type="presParOf" srcId="{A2676F8B-4110-49E3-8142-BEFF70597E07}" destId="{F94C1182-50EC-4D49-BE98-E2FE84904731}" srcOrd="2" destOrd="0" presId="urn:microsoft.com/office/officeart/2005/8/layout/bList2#1"/>
    <dgm:cxn modelId="{D12C807B-F834-4700-BBA6-96FC331700C0}" type="presParOf" srcId="{F94C1182-50EC-4D49-BE98-E2FE84904731}" destId="{89F011E5-CC6E-4C09-87B6-F513D8BA5581}" srcOrd="0" destOrd="0" presId="urn:microsoft.com/office/officeart/2005/8/layout/bList2#1"/>
    <dgm:cxn modelId="{9E6FFC9D-C0B9-4B8F-9072-D20AAB81CA13}" type="presParOf" srcId="{F94C1182-50EC-4D49-BE98-E2FE84904731}" destId="{FDF9F1F8-C665-4093-A237-3AD78381C7BB}" srcOrd="1" destOrd="0" presId="urn:microsoft.com/office/officeart/2005/8/layout/bList2#1"/>
    <dgm:cxn modelId="{814B0056-3EBB-42FB-8D9B-AD0C7F942534}" type="presParOf" srcId="{F94C1182-50EC-4D49-BE98-E2FE84904731}" destId="{91B180F1-0804-4BB2-8BE1-13341822AC0F}" srcOrd="2" destOrd="0" presId="urn:microsoft.com/office/officeart/2005/8/layout/bList2#1"/>
    <dgm:cxn modelId="{E5BB81B1-D4B5-4582-9BAC-500265F67BCD}" type="presParOf" srcId="{F94C1182-50EC-4D49-BE98-E2FE84904731}" destId="{A318EC7D-1669-4E8C-89FF-BEAA6F332BAC}" srcOrd="3" destOrd="0" presId="urn:microsoft.com/office/officeart/2005/8/layout/bList2#1"/>
    <dgm:cxn modelId="{4A1184AD-179E-421D-AB2D-775A3EA29A3D}" type="presParOf" srcId="{A2676F8B-4110-49E3-8142-BEFF70597E07}" destId="{08B9B849-04E3-4B88-B7EE-2E1667C4F8EA}" srcOrd="3" destOrd="0" presId="urn:microsoft.com/office/officeart/2005/8/layout/bList2#1"/>
    <dgm:cxn modelId="{702F9039-3673-455D-833F-45800512CF28}" type="presParOf" srcId="{A2676F8B-4110-49E3-8142-BEFF70597E07}" destId="{47166ECB-D87E-483D-B811-1BA9E2A5D048}" srcOrd="4" destOrd="0" presId="urn:microsoft.com/office/officeart/2005/8/layout/bList2#1"/>
    <dgm:cxn modelId="{4ACC053F-4BED-414D-A2DF-BF7436FDB801}" type="presParOf" srcId="{47166ECB-D87E-483D-B811-1BA9E2A5D048}" destId="{BBAE128E-17B8-4A46-A95F-6A5804588E64}" srcOrd="0" destOrd="0" presId="urn:microsoft.com/office/officeart/2005/8/layout/bList2#1"/>
    <dgm:cxn modelId="{71D5AE99-5DF8-40B9-8107-1015F1F87127}" type="presParOf" srcId="{47166ECB-D87E-483D-B811-1BA9E2A5D048}" destId="{C27707CD-D9C5-4239-9FAD-146025699FED}" srcOrd="1" destOrd="0" presId="urn:microsoft.com/office/officeart/2005/8/layout/bList2#1"/>
    <dgm:cxn modelId="{2865B820-B7D8-4C3E-9C42-D93B0B696268}" type="presParOf" srcId="{47166ECB-D87E-483D-B811-1BA9E2A5D048}" destId="{2ACBA61E-BAAC-4D88-BD6D-3FE253411571}" srcOrd="2" destOrd="0" presId="urn:microsoft.com/office/officeart/2005/8/layout/bList2#1"/>
    <dgm:cxn modelId="{13F9C476-4BFB-432A-BCF5-CF547C35FE6E}" type="presParOf" srcId="{47166ECB-D87E-483D-B811-1BA9E2A5D048}" destId="{DB80F3B3-757C-4787-9991-DEAACF8A6CC4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7C873C-D1A4-44B0-A17F-432A1D693562}" type="doc">
      <dgm:prSet loTypeId="urn:microsoft.com/office/officeart/2005/8/layout/bList2#1" loCatId="picture" qsTypeId="urn:microsoft.com/office/officeart/2005/8/quickstyle/simple1" qsCatId="simple" csTypeId="urn:microsoft.com/office/officeart/2005/8/colors/accent1_2" csCatId="accent1" phldr="1"/>
      <dgm:spPr/>
    </dgm:pt>
    <dgm:pt modelId="{FA96B042-27A8-4223-B809-52C2EC8D8FF7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Легкий</a:t>
          </a:r>
        </a:p>
      </dgm:t>
    </dgm:pt>
    <dgm:pt modelId="{BB17D86D-878C-4A16-937E-D67B18570A1C}" type="parTrans" cxnId="{BB5C2DAF-805B-4BD1-976C-36B50EBD1CF0}">
      <dgm:prSet/>
      <dgm:spPr/>
      <dgm:t>
        <a:bodyPr/>
        <a:lstStyle/>
        <a:p>
          <a:endParaRPr lang="uk-UA"/>
        </a:p>
      </dgm:t>
    </dgm:pt>
    <dgm:pt modelId="{B66466FE-8709-47CB-BA85-E5A4C18D979F}" type="sibTrans" cxnId="{BB5C2DAF-805B-4BD1-976C-36B50EBD1CF0}">
      <dgm:prSet/>
      <dgm:spPr/>
      <dgm:t>
        <a:bodyPr/>
        <a:lstStyle/>
        <a:p>
          <a:endParaRPr lang="uk-UA"/>
        </a:p>
      </dgm:t>
    </dgm:pt>
    <dgm:pt modelId="{96EBFCE4-3651-4A76-A3B2-C7FE91F23E10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Середньо тяжкий</a:t>
          </a:r>
        </a:p>
      </dgm:t>
    </dgm:pt>
    <dgm:pt modelId="{92D87866-0E0D-4146-AA80-F147656D4CE5}" type="parTrans" cxnId="{32123D00-48F3-4146-AF74-457B89579F26}">
      <dgm:prSet/>
      <dgm:spPr/>
      <dgm:t>
        <a:bodyPr/>
        <a:lstStyle/>
        <a:p>
          <a:endParaRPr lang="uk-UA"/>
        </a:p>
      </dgm:t>
    </dgm:pt>
    <dgm:pt modelId="{EF90169E-3DE5-4A22-AA2F-A1F2CD920CEC}" type="sibTrans" cxnId="{32123D00-48F3-4146-AF74-457B89579F26}">
      <dgm:prSet/>
      <dgm:spPr/>
      <dgm:t>
        <a:bodyPr/>
        <a:lstStyle/>
        <a:p>
          <a:endParaRPr lang="uk-UA"/>
        </a:p>
      </dgm:t>
    </dgm:pt>
    <dgm:pt modelId="{222D5288-266D-4FC1-AAA4-AF842C1E4071}">
      <dgm:prSet phldrT="[Текст]"/>
      <dgm:spPr/>
      <dgm:t>
        <a:bodyPr/>
        <a:lstStyle/>
        <a:p>
          <a:r>
            <a:rPr lang="uk-UA" dirty="0">
              <a:latin typeface="Arial" pitchFamily="34" charset="0"/>
              <a:cs typeface="Arial" pitchFamily="34" charset="0"/>
            </a:rPr>
            <a:t>Тяжкий</a:t>
          </a:r>
        </a:p>
      </dgm:t>
    </dgm:pt>
    <dgm:pt modelId="{B2D4B2BE-B6CB-49F5-A3A2-DD0D9E8CD809}" type="parTrans" cxnId="{F96B86ED-7D69-4EAA-B25F-A30FD7399B55}">
      <dgm:prSet/>
      <dgm:spPr/>
      <dgm:t>
        <a:bodyPr/>
        <a:lstStyle/>
        <a:p>
          <a:endParaRPr lang="uk-UA"/>
        </a:p>
      </dgm:t>
    </dgm:pt>
    <dgm:pt modelId="{90AB00F4-2084-4B24-A2F0-8598B28D6F96}" type="sibTrans" cxnId="{F96B86ED-7D69-4EAA-B25F-A30FD7399B55}">
      <dgm:prSet/>
      <dgm:spPr/>
      <dgm:t>
        <a:bodyPr/>
        <a:lstStyle/>
        <a:p>
          <a:endParaRPr lang="uk-UA"/>
        </a:p>
      </dgm:t>
    </dgm:pt>
    <dgm:pt modelId="{DFF3C384-F506-4575-B7D3-565C0808A12A}">
      <dgm:prSet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Температура </a:t>
          </a:r>
          <a:r>
            <a:rPr lang="ru-RU" sz="1600" dirty="0" err="1">
              <a:latin typeface="Arial" pitchFamily="34" charset="0"/>
              <a:cs typeface="Arial" pitchFamily="34" charset="0"/>
            </a:rPr>
            <a:t>тіла</a:t>
          </a:r>
          <a:r>
            <a:rPr lang="ru-RU" sz="1600" dirty="0">
              <a:latin typeface="Arial" pitchFamily="34" charset="0"/>
              <a:cs typeface="Arial" pitchFamily="34" charset="0"/>
            </a:rPr>
            <a:t>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нижче</a:t>
          </a:r>
          <a:r>
            <a:rPr lang="ru-RU" sz="1600" dirty="0">
              <a:latin typeface="Arial" pitchFamily="34" charset="0"/>
              <a:cs typeface="Arial" pitchFamily="34" charset="0"/>
            </a:rPr>
            <a:t> 38,5°C,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5EC76518-8C63-44F9-BB83-8D3B26191792}" type="parTrans" cxnId="{01DF346A-2115-4F91-B528-BC58A0F9FC5B}">
      <dgm:prSet/>
      <dgm:spPr/>
      <dgm:t>
        <a:bodyPr/>
        <a:lstStyle/>
        <a:p>
          <a:endParaRPr lang="uk-UA"/>
        </a:p>
      </dgm:t>
    </dgm:pt>
    <dgm:pt modelId="{C6BB5412-C00D-4F8C-9D11-E6A408886D2E}" type="sibTrans" cxnId="{01DF346A-2115-4F91-B528-BC58A0F9FC5B}">
      <dgm:prSet/>
      <dgm:spPr/>
      <dgm:t>
        <a:bodyPr/>
        <a:lstStyle/>
        <a:p>
          <a:endParaRPr lang="uk-UA"/>
        </a:p>
      </dgm:t>
    </dgm:pt>
    <dgm:pt modelId="{11948A13-FF52-4A66-BEE0-FBF2F0D2B249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Відсутність симптомів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середньотяжкого</a:t>
          </a:r>
          <a:r>
            <a:rPr lang="uk-UA" sz="1600" dirty="0">
              <a:latin typeface="Arial" pitchFamily="34" charset="0"/>
              <a:cs typeface="Arial" pitchFamily="34" charset="0"/>
            </a:rPr>
            <a:t> і тяжкого перебігу</a:t>
          </a:r>
        </a:p>
      </dgm:t>
    </dgm:pt>
    <dgm:pt modelId="{BC16AF0D-ACF2-4C55-BEBB-2E6C41F243B2}" type="parTrans" cxnId="{49B9E0AE-4663-4508-845B-BC94E457E5E2}">
      <dgm:prSet/>
      <dgm:spPr/>
      <dgm:t>
        <a:bodyPr/>
        <a:lstStyle/>
        <a:p>
          <a:endParaRPr lang="uk-UA"/>
        </a:p>
      </dgm:t>
    </dgm:pt>
    <dgm:pt modelId="{0160022E-0018-40B1-8500-F59DBFBE3DDF}" type="sibTrans" cxnId="{49B9E0AE-4663-4508-845B-BC94E457E5E2}">
      <dgm:prSet/>
      <dgm:spPr/>
      <dgm:t>
        <a:bodyPr/>
        <a:lstStyle/>
        <a:p>
          <a:endParaRPr lang="uk-UA"/>
        </a:p>
      </dgm:t>
    </dgm:pt>
    <dgm:pt modelId="{3754B378-554B-4359-BF9F-84A9354D41F4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Лихоманка вище 38,5°</a:t>
          </a:r>
          <a:r>
            <a:rPr lang="en-US" sz="1600" dirty="0">
              <a:latin typeface="Arial" pitchFamily="34" charset="0"/>
              <a:cs typeface="Arial" pitchFamily="34" charset="0"/>
            </a:rPr>
            <a:t>C</a:t>
          </a:r>
          <a:br>
            <a:rPr lang="en-US" sz="1600" dirty="0">
              <a:latin typeface="Arial" pitchFamily="34" charset="0"/>
              <a:cs typeface="Arial" pitchFamily="34" charset="0"/>
            </a:rPr>
          </a:br>
          <a:r>
            <a:rPr lang="en-US" sz="1600" dirty="0">
              <a:latin typeface="Arial" pitchFamily="34" charset="0"/>
              <a:cs typeface="Arial" pitchFamily="34" charset="0"/>
            </a:rPr>
            <a:t>• </a:t>
          </a:r>
          <a:r>
            <a:rPr lang="uk-UA" sz="1600" dirty="0">
              <a:latin typeface="Arial" pitchFamily="34" charset="0"/>
              <a:cs typeface="Arial" pitchFamily="34" charset="0"/>
            </a:rPr>
            <a:t>ЧДД більше 22 /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dirty="0">
              <a:latin typeface="Arial" pitchFamily="34" charset="0"/>
              <a:cs typeface="Arial" pitchFamily="34" charset="0"/>
            </a:rPr>
            <a:t/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Задишка при фізичних навантаженнях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Пневмонія (виявлена за допомогою КТ легенів)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</a:t>
          </a:r>
          <a:r>
            <a:rPr lang="en-US" sz="1600" dirty="0">
              <a:latin typeface="Arial" pitchFamily="34" charset="0"/>
              <a:cs typeface="Arial" pitchFamily="34" charset="0"/>
            </a:rPr>
            <a:t>SpO</a:t>
          </a:r>
          <a:r>
            <a:rPr lang="en-US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en-US" sz="1600" dirty="0">
              <a:latin typeface="Arial" pitchFamily="34" charset="0"/>
              <a:cs typeface="Arial" pitchFamily="34" charset="0"/>
            </a:rPr>
            <a:t> &lt;</a:t>
          </a:r>
          <a:r>
            <a:rPr lang="uk-UA" sz="1600" dirty="0">
              <a:latin typeface="Arial" pitchFamily="34" charset="0"/>
              <a:cs typeface="Arial" pitchFamily="34" charset="0"/>
            </a:rPr>
            <a:t> </a:t>
          </a:r>
          <a:r>
            <a:rPr lang="en-US" sz="1600" dirty="0">
              <a:latin typeface="Arial" pitchFamily="34" charset="0"/>
              <a:cs typeface="Arial" pitchFamily="34" charset="0"/>
            </a:rPr>
            <a:t>95%</a:t>
          </a:r>
          <a:br>
            <a:rPr lang="en-US" sz="1600" dirty="0">
              <a:latin typeface="Arial" pitchFamily="34" charset="0"/>
              <a:cs typeface="Arial" pitchFamily="34" charset="0"/>
            </a:rPr>
          </a:br>
          <a:r>
            <a:rPr lang="en-US" sz="1600" dirty="0">
              <a:latin typeface="Arial" pitchFamily="34" charset="0"/>
              <a:cs typeface="Arial" pitchFamily="34" charset="0"/>
            </a:rPr>
            <a:t>• </a:t>
          </a:r>
          <a:r>
            <a:rPr lang="uk-UA" sz="1600" dirty="0">
              <a:latin typeface="Arial" pitchFamily="34" charset="0"/>
              <a:cs typeface="Arial" pitchFamily="34" charset="0"/>
            </a:rPr>
            <a:t>СРБ сироватки крові більше 10 мг/л</a:t>
          </a:r>
        </a:p>
      </dgm:t>
    </dgm:pt>
    <dgm:pt modelId="{B2ABEB31-2D36-499B-BFE3-0DB71AF58FEE}" type="parTrans" cxnId="{FF2A2246-4424-47FC-A96A-C1D96286D019}">
      <dgm:prSet/>
      <dgm:spPr/>
      <dgm:t>
        <a:bodyPr/>
        <a:lstStyle/>
        <a:p>
          <a:endParaRPr lang="uk-UA"/>
        </a:p>
      </dgm:t>
    </dgm:pt>
    <dgm:pt modelId="{59A36027-2ED6-4FE2-9C17-BA11B76C5ECD}" type="sibTrans" cxnId="{FF2A2246-4424-47FC-A96A-C1D96286D019}">
      <dgm:prSet/>
      <dgm:spPr/>
      <dgm:t>
        <a:bodyPr/>
        <a:lstStyle/>
        <a:p>
          <a:endParaRPr lang="uk-UA"/>
        </a:p>
      </dgm:t>
    </dgm:pt>
    <dgm:pt modelId="{85C094CB-80A2-4917-A9B9-587CCC968B81}">
      <dgm:prSet custT="1"/>
      <dgm:spPr/>
      <dgm:t>
        <a:bodyPr/>
        <a:lstStyle/>
        <a:p>
          <a:r>
            <a:rPr lang="uk-UA" sz="1600" dirty="0">
              <a:latin typeface="Arial" pitchFamily="34" charset="0"/>
              <a:cs typeface="Arial" pitchFamily="34" charset="0"/>
            </a:rPr>
            <a:t>ЧДД більше 30 /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dirty="0">
              <a:latin typeface="Arial" pitchFamily="34" charset="0"/>
              <a:cs typeface="Arial" pitchFamily="34" charset="0"/>
            </a:rPr>
            <a:t/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SpO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≤ 93%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PaO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/ FiO</a:t>
          </a:r>
          <a:r>
            <a:rPr lang="uk-UA" sz="16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dirty="0">
              <a:latin typeface="Arial" pitchFamily="34" charset="0"/>
              <a:cs typeface="Arial" pitchFamily="34" charset="0"/>
            </a:rPr>
            <a:t> ≤ 300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Прогресування змін у легенях за даними рентгенографії, КТ, УЗД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Зниження рівня свідомості, ажитація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Нестабільна гемодинаміка (САТ менше 90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 або ДАТ менше 60 мм </a:t>
          </a:r>
          <a:r>
            <a:rPr lang="uk-UA" sz="16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dirty="0">
              <a:latin typeface="Arial" pitchFamily="34" charset="0"/>
              <a:cs typeface="Arial" pitchFamily="34" charset="0"/>
            </a:rPr>
            <a:t>., діурез менше 20 мл / год)</a:t>
          </a:r>
          <a:br>
            <a:rPr lang="uk-UA" sz="1600" dirty="0">
              <a:latin typeface="Arial" pitchFamily="34" charset="0"/>
              <a:cs typeface="Arial" pitchFamily="34" charset="0"/>
            </a:rPr>
          </a:br>
          <a:r>
            <a:rPr lang="uk-UA" sz="1600" dirty="0">
              <a:latin typeface="Arial" pitchFamily="34" charset="0"/>
              <a:cs typeface="Arial" pitchFamily="34" charset="0"/>
            </a:rPr>
            <a:t>• Лактат артеріальної крові &gt; 2 ммоль / л</a:t>
          </a:r>
        </a:p>
      </dgm:t>
    </dgm:pt>
    <dgm:pt modelId="{D5C0F2A7-1DF4-4DF1-BBBE-256E24AEBFB2}" type="parTrans" cxnId="{DE2A7B40-A4A0-4881-AA22-C75636179182}">
      <dgm:prSet/>
      <dgm:spPr/>
      <dgm:t>
        <a:bodyPr/>
        <a:lstStyle/>
        <a:p>
          <a:endParaRPr lang="uk-UA"/>
        </a:p>
      </dgm:t>
    </dgm:pt>
    <dgm:pt modelId="{017149D2-042C-4B80-96BF-9E55C679BE87}" type="sibTrans" cxnId="{DE2A7B40-A4A0-4881-AA22-C75636179182}">
      <dgm:prSet/>
      <dgm:spPr/>
      <dgm:t>
        <a:bodyPr/>
        <a:lstStyle/>
        <a:p>
          <a:endParaRPr lang="uk-UA"/>
        </a:p>
      </dgm:t>
    </dgm:pt>
    <dgm:pt modelId="{88A86692-F895-4A25-B427-4B536AC8CBAB}">
      <dgm:prSet custT="1"/>
      <dgm:spPr/>
      <dgm:t>
        <a:bodyPr/>
        <a:lstStyle/>
        <a:p>
          <a:r>
            <a:rPr lang="ru-RU" sz="1600" dirty="0">
              <a:latin typeface="Arial" pitchFamily="34" charset="0"/>
              <a:cs typeface="Arial" pitchFamily="34" charset="0"/>
            </a:rPr>
            <a:t>Кашель,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7D8D7009-ADEB-48B8-A270-218CB1766728}" type="parTrans" cxnId="{1B6C7CEC-C1B7-4A72-99EE-69044C76D6CE}">
      <dgm:prSet/>
      <dgm:spPr/>
      <dgm:t>
        <a:bodyPr/>
        <a:lstStyle/>
        <a:p>
          <a:endParaRPr lang="ru-RU"/>
        </a:p>
      </dgm:t>
    </dgm:pt>
    <dgm:pt modelId="{DC89054A-E357-4E4D-9D4E-D64491BE05DE}" type="sibTrans" cxnId="{1B6C7CEC-C1B7-4A72-99EE-69044C76D6CE}">
      <dgm:prSet/>
      <dgm:spPr/>
      <dgm:t>
        <a:bodyPr/>
        <a:lstStyle/>
        <a:p>
          <a:endParaRPr lang="ru-RU"/>
        </a:p>
      </dgm:t>
    </dgm:pt>
    <dgm:pt modelId="{6FE270B6-3796-405D-9EC2-BBFD14D1F20C}">
      <dgm:prSet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Слабкість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болі</a:t>
          </a:r>
          <a:r>
            <a:rPr lang="ru-RU" sz="1600" dirty="0">
              <a:latin typeface="Arial" pitchFamily="34" charset="0"/>
              <a:cs typeface="Arial" pitchFamily="34" charset="0"/>
            </a:rPr>
            <a:t> в </a:t>
          </a:r>
          <a:r>
            <a:rPr lang="ru-RU" sz="1600" dirty="0" err="1">
              <a:latin typeface="Arial" pitchFamily="34" charset="0"/>
              <a:cs typeface="Arial" pitchFamily="34" charset="0"/>
            </a:rPr>
            <a:t>горлі</a:t>
          </a:r>
          <a:r>
            <a:rPr lang="ru-RU" sz="1600" dirty="0">
              <a:latin typeface="Arial" pitchFamily="34" charset="0"/>
              <a:cs typeface="Arial" pitchFamily="34" charset="0"/>
            </a:rPr>
            <a:t>, 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54FA434C-4F90-4A61-86F2-BDFDAE75F76B}" type="parTrans" cxnId="{07812BE4-47D2-439A-9097-1407AD6691C2}">
      <dgm:prSet/>
      <dgm:spPr/>
      <dgm:t>
        <a:bodyPr/>
        <a:lstStyle/>
        <a:p>
          <a:endParaRPr lang="ru-RU"/>
        </a:p>
      </dgm:t>
    </dgm:pt>
    <dgm:pt modelId="{D1FA3ABD-4CF2-433F-99E8-4530C170FDD1}" type="sibTrans" cxnId="{07812BE4-47D2-439A-9097-1407AD6691C2}">
      <dgm:prSet/>
      <dgm:spPr/>
      <dgm:t>
        <a:bodyPr/>
        <a:lstStyle/>
        <a:p>
          <a:endParaRPr lang="ru-RU"/>
        </a:p>
      </dgm:t>
    </dgm:pt>
    <dgm:pt modelId="{8F3F0D91-A1F6-4276-8ECB-84FEEA03C2F6}">
      <dgm:prSet custT="1"/>
      <dgm:spPr/>
      <dgm:t>
        <a:bodyPr/>
        <a:lstStyle/>
        <a:p>
          <a:r>
            <a:rPr lang="ru-RU" sz="1600" dirty="0" err="1">
              <a:latin typeface="Arial" pitchFamily="34" charset="0"/>
              <a:cs typeface="Arial" pitchFamily="34" charset="0"/>
            </a:rPr>
            <a:t>Аносмія</a:t>
          </a:r>
          <a:endParaRPr lang="uk-UA" sz="1600" dirty="0">
            <a:latin typeface="Arial" pitchFamily="34" charset="0"/>
            <a:cs typeface="Arial" pitchFamily="34" charset="0"/>
          </a:endParaRPr>
        </a:p>
      </dgm:t>
    </dgm:pt>
    <dgm:pt modelId="{E609DFE5-51E0-4749-8583-9A5519F1A9AF}" type="parTrans" cxnId="{7103C568-B021-42A4-912C-B784452DD08B}">
      <dgm:prSet/>
      <dgm:spPr/>
      <dgm:t>
        <a:bodyPr/>
        <a:lstStyle/>
        <a:p>
          <a:endParaRPr lang="ru-RU"/>
        </a:p>
      </dgm:t>
    </dgm:pt>
    <dgm:pt modelId="{A4D44B69-C987-44A8-BB2D-27B3AA74E53C}" type="sibTrans" cxnId="{7103C568-B021-42A4-912C-B784452DD08B}">
      <dgm:prSet/>
      <dgm:spPr/>
      <dgm:t>
        <a:bodyPr/>
        <a:lstStyle/>
        <a:p>
          <a:endParaRPr lang="ru-RU"/>
        </a:p>
      </dgm:t>
    </dgm:pt>
    <dgm:pt modelId="{A2676F8B-4110-49E3-8142-BEFF70597E07}" type="pres">
      <dgm:prSet presAssocID="{5B7C873C-D1A4-44B0-A17F-432A1D693562}" presName="diagram" presStyleCnt="0">
        <dgm:presLayoutVars>
          <dgm:dir/>
          <dgm:animLvl val="lvl"/>
          <dgm:resizeHandles val="exact"/>
        </dgm:presLayoutVars>
      </dgm:prSet>
      <dgm:spPr/>
    </dgm:pt>
    <dgm:pt modelId="{D4E8A08A-B4A7-4158-ADB7-3E78566E9963}" type="pres">
      <dgm:prSet presAssocID="{FA96B042-27A8-4223-B809-52C2EC8D8FF7}" presName="compNode" presStyleCnt="0"/>
      <dgm:spPr/>
    </dgm:pt>
    <dgm:pt modelId="{463C8F1C-C042-4CAD-BBD6-AEC02624AF41}" type="pres">
      <dgm:prSet presAssocID="{FA96B042-27A8-4223-B809-52C2EC8D8FF7}" presName="childRect" presStyleLbl="bgAcc1" presStyleIdx="0" presStyleCnt="3" custScaleX="125197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8F1D4-EA64-4B40-BD0F-422348932399}" type="pres">
      <dgm:prSet presAssocID="{FA96B042-27A8-4223-B809-52C2EC8D8FF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8A1729-A9E8-4EC7-AB55-069CAC6476FE}" type="pres">
      <dgm:prSet presAssocID="{FA96B042-27A8-4223-B809-52C2EC8D8FF7}" presName="parentRect" presStyleLbl="alignNode1" presStyleIdx="0" presStyleCnt="3" custLinFactNeighborY="97459"/>
      <dgm:spPr/>
      <dgm:t>
        <a:bodyPr/>
        <a:lstStyle/>
        <a:p>
          <a:endParaRPr lang="ru-RU"/>
        </a:p>
      </dgm:t>
    </dgm:pt>
    <dgm:pt modelId="{D1FFE049-11D3-4319-B31A-73E10BFB2215}" type="pres">
      <dgm:prSet presAssocID="{FA96B042-27A8-4223-B809-52C2EC8D8FF7}" presName="adorn" presStyleLbl="fgAccFollowNode1" presStyleIdx="0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974FF31-75EB-43EC-867C-F403EB1291F4}" type="pres">
      <dgm:prSet presAssocID="{B66466FE-8709-47CB-BA85-E5A4C18D979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94C1182-50EC-4D49-BE98-E2FE84904731}" type="pres">
      <dgm:prSet presAssocID="{96EBFCE4-3651-4A76-A3B2-C7FE91F23E10}" presName="compNode" presStyleCnt="0"/>
      <dgm:spPr/>
    </dgm:pt>
    <dgm:pt modelId="{89F011E5-CC6E-4C09-87B6-F513D8BA5581}" type="pres">
      <dgm:prSet presAssocID="{96EBFCE4-3651-4A76-A3B2-C7FE91F23E10}" presName="childRect" presStyleLbl="bgAcc1" presStyleIdx="1" presStyleCnt="3" custScaleX="106717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F9F1F8-C665-4093-A237-3AD78381C7BB}" type="pres">
      <dgm:prSet presAssocID="{96EBFCE4-3651-4A76-A3B2-C7FE91F23E10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B180F1-0804-4BB2-8BE1-13341822AC0F}" type="pres">
      <dgm:prSet presAssocID="{96EBFCE4-3651-4A76-A3B2-C7FE91F23E10}" presName="parentRect" presStyleLbl="alignNode1" presStyleIdx="1" presStyleCnt="3" custLinFactNeighborY="97459"/>
      <dgm:spPr/>
      <dgm:t>
        <a:bodyPr/>
        <a:lstStyle/>
        <a:p>
          <a:endParaRPr lang="ru-RU"/>
        </a:p>
      </dgm:t>
    </dgm:pt>
    <dgm:pt modelId="{A318EC7D-1669-4E8C-89FF-BEAA6F332BAC}" type="pres">
      <dgm:prSet presAssocID="{96EBFCE4-3651-4A76-A3B2-C7FE91F23E10}" presName="adorn" presStyleLbl="fgAccFollowNode1" presStyleIdx="1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08B9B849-04E3-4B88-B7EE-2E1667C4F8EA}" type="pres">
      <dgm:prSet presAssocID="{EF90169E-3DE5-4A22-AA2F-A1F2CD920CEC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7166ECB-D87E-483D-B811-1BA9E2A5D048}" type="pres">
      <dgm:prSet presAssocID="{222D5288-266D-4FC1-AAA4-AF842C1E4071}" presName="compNode" presStyleCnt="0"/>
      <dgm:spPr/>
    </dgm:pt>
    <dgm:pt modelId="{BBAE128E-17B8-4A46-A95F-6A5804588E64}" type="pres">
      <dgm:prSet presAssocID="{222D5288-266D-4FC1-AAA4-AF842C1E4071}" presName="childRect" presStyleLbl="bgAcc1" presStyleIdx="2" presStyleCnt="3" custScaleX="118204" custScaleY="2646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7707CD-D9C5-4239-9FAD-146025699FED}" type="pres">
      <dgm:prSet presAssocID="{222D5288-266D-4FC1-AAA4-AF842C1E407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CBA61E-BAAC-4D88-BD6D-3FE253411571}" type="pres">
      <dgm:prSet presAssocID="{222D5288-266D-4FC1-AAA4-AF842C1E4071}" presName="parentRect" presStyleLbl="alignNode1" presStyleIdx="2" presStyleCnt="3" custLinFactNeighborY="97459"/>
      <dgm:spPr/>
      <dgm:t>
        <a:bodyPr/>
        <a:lstStyle/>
        <a:p>
          <a:endParaRPr lang="ru-RU"/>
        </a:p>
      </dgm:t>
    </dgm:pt>
    <dgm:pt modelId="{DB80F3B3-757C-4787-9991-DEAACF8A6CC4}" type="pres">
      <dgm:prSet presAssocID="{222D5288-266D-4FC1-AAA4-AF842C1E4071}" presName="adorn" presStyleLbl="fgAccFollowNode1" presStyleIdx="2" presStyleCnt="3" custLinFactNeighborY="6652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C32BB436-8085-4D90-923D-6DAFB634D408}" type="presOf" srcId="{85C094CB-80A2-4917-A9B9-587CCC968B81}" destId="{BBAE128E-17B8-4A46-A95F-6A5804588E64}" srcOrd="0" destOrd="0" presId="urn:microsoft.com/office/officeart/2005/8/layout/bList2#1"/>
    <dgm:cxn modelId="{596A45CF-BBA8-482B-8A76-74C3BB58650F}" type="presOf" srcId="{88A86692-F895-4A25-B427-4B536AC8CBAB}" destId="{463C8F1C-C042-4CAD-BBD6-AEC02624AF41}" srcOrd="0" destOrd="1" presId="urn:microsoft.com/office/officeart/2005/8/layout/bList2#1"/>
    <dgm:cxn modelId="{1B6C7CEC-C1B7-4A72-99EE-69044C76D6CE}" srcId="{FA96B042-27A8-4223-B809-52C2EC8D8FF7}" destId="{88A86692-F895-4A25-B427-4B536AC8CBAB}" srcOrd="1" destOrd="0" parTransId="{7D8D7009-ADEB-48B8-A270-218CB1766728}" sibTransId="{DC89054A-E357-4E4D-9D4E-D64491BE05DE}"/>
    <dgm:cxn modelId="{BB5C2DAF-805B-4BD1-976C-36B50EBD1CF0}" srcId="{5B7C873C-D1A4-44B0-A17F-432A1D693562}" destId="{FA96B042-27A8-4223-B809-52C2EC8D8FF7}" srcOrd="0" destOrd="0" parTransId="{BB17D86D-878C-4A16-937E-D67B18570A1C}" sibTransId="{B66466FE-8709-47CB-BA85-E5A4C18D979F}"/>
    <dgm:cxn modelId="{2427D52F-8C96-4203-814A-04D8D46A58D1}" type="presOf" srcId="{DFF3C384-F506-4575-B7D3-565C0808A12A}" destId="{463C8F1C-C042-4CAD-BBD6-AEC02624AF41}" srcOrd="0" destOrd="0" presId="urn:microsoft.com/office/officeart/2005/8/layout/bList2#1"/>
    <dgm:cxn modelId="{01DF346A-2115-4F91-B528-BC58A0F9FC5B}" srcId="{FA96B042-27A8-4223-B809-52C2EC8D8FF7}" destId="{DFF3C384-F506-4575-B7D3-565C0808A12A}" srcOrd="0" destOrd="0" parTransId="{5EC76518-8C63-44F9-BB83-8D3B26191792}" sibTransId="{C6BB5412-C00D-4F8C-9D11-E6A408886D2E}"/>
    <dgm:cxn modelId="{20109D54-7B0C-49BF-BCDA-37F9A996EDA4}" type="presOf" srcId="{EF90169E-3DE5-4A22-AA2F-A1F2CD920CEC}" destId="{08B9B849-04E3-4B88-B7EE-2E1667C4F8EA}" srcOrd="0" destOrd="0" presId="urn:microsoft.com/office/officeart/2005/8/layout/bList2#1"/>
    <dgm:cxn modelId="{F1FA6BE1-2E40-4503-9E04-1983EEDC0023}" type="presOf" srcId="{B66466FE-8709-47CB-BA85-E5A4C18D979F}" destId="{6974FF31-75EB-43EC-867C-F403EB1291F4}" srcOrd="0" destOrd="0" presId="urn:microsoft.com/office/officeart/2005/8/layout/bList2#1"/>
    <dgm:cxn modelId="{FF2A2246-4424-47FC-A96A-C1D96286D019}" srcId="{96EBFCE4-3651-4A76-A3B2-C7FE91F23E10}" destId="{3754B378-554B-4359-BF9F-84A9354D41F4}" srcOrd="0" destOrd="0" parTransId="{B2ABEB31-2D36-499B-BFE3-0DB71AF58FEE}" sibTransId="{59A36027-2ED6-4FE2-9C17-BA11B76C5ECD}"/>
    <dgm:cxn modelId="{F96B86ED-7D69-4EAA-B25F-A30FD7399B55}" srcId="{5B7C873C-D1A4-44B0-A17F-432A1D693562}" destId="{222D5288-266D-4FC1-AAA4-AF842C1E4071}" srcOrd="2" destOrd="0" parTransId="{B2D4B2BE-B6CB-49F5-A3A2-DD0D9E8CD809}" sibTransId="{90AB00F4-2084-4B24-A2F0-8598B28D6F96}"/>
    <dgm:cxn modelId="{715AB668-60BD-4411-AAE6-C17EF2C16515}" type="presOf" srcId="{222D5288-266D-4FC1-AAA4-AF842C1E4071}" destId="{2ACBA61E-BAAC-4D88-BD6D-3FE253411571}" srcOrd="1" destOrd="0" presId="urn:microsoft.com/office/officeart/2005/8/layout/bList2#1"/>
    <dgm:cxn modelId="{45890F89-9EED-4122-B1E1-647CEEAC1DCF}" type="presOf" srcId="{96EBFCE4-3651-4A76-A3B2-C7FE91F23E10}" destId="{91B180F1-0804-4BB2-8BE1-13341822AC0F}" srcOrd="1" destOrd="0" presId="urn:microsoft.com/office/officeart/2005/8/layout/bList2#1"/>
    <dgm:cxn modelId="{32123D00-48F3-4146-AF74-457B89579F26}" srcId="{5B7C873C-D1A4-44B0-A17F-432A1D693562}" destId="{96EBFCE4-3651-4A76-A3B2-C7FE91F23E10}" srcOrd="1" destOrd="0" parTransId="{92D87866-0E0D-4146-AA80-F147656D4CE5}" sibTransId="{EF90169E-3DE5-4A22-AA2F-A1F2CD920CEC}"/>
    <dgm:cxn modelId="{3D6C2D03-BA1F-4FF1-AAAA-51E08E1E8079}" type="presOf" srcId="{3754B378-554B-4359-BF9F-84A9354D41F4}" destId="{89F011E5-CC6E-4C09-87B6-F513D8BA5581}" srcOrd="0" destOrd="0" presId="urn:microsoft.com/office/officeart/2005/8/layout/bList2#1"/>
    <dgm:cxn modelId="{BDA0FA01-CF12-49EC-B1E4-0DE5675AF9F2}" type="presOf" srcId="{11948A13-FF52-4A66-BEE0-FBF2F0D2B249}" destId="{463C8F1C-C042-4CAD-BBD6-AEC02624AF41}" srcOrd="0" destOrd="4" presId="urn:microsoft.com/office/officeart/2005/8/layout/bList2#1"/>
    <dgm:cxn modelId="{4A7E221C-F402-458F-B391-211278C41EEB}" type="presOf" srcId="{222D5288-266D-4FC1-AAA4-AF842C1E4071}" destId="{C27707CD-D9C5-4239-9FAD-146025699FED}" srcOrd="0" destOrd="0" presId="urn:microsoft.com/office/officeart/2005/8/layout/bList2#1"/>
    <dgm:cxn modelId="{B3AE0E03-0650-48DA-93EE-6DE341D41E57}" type="presOf" srcId="{96EBFCE4-3651-4A76-A3B2-C7FE91F23E10}" destId="{FDF9F1F8-C665-4093-A237-3AD78381C7BB}" srcOrd="0" destOrd="0" presId="urn:microsoft.com/office/officeart/2005/8/layout/bList2#1"/>
    <dgm:cxn modelId="{D6E6909E-FEEE-41BB-A48D-E30CCA860532}" type="presOf" srcId="{8F3F0D91-A1F6-4276-8ECB-84FEEA03C2F6}" destId="{463C8F1C-C042-4CAD-BBD6-AEC02624AF41}" srcOrd="0" destOrd="3" presId="urn:microsoft.com/office/officeart/2005/8/layout/bList2#1"/>
    <dgm:cxn modelId="{0868F544-6F9A-4952-92ED-766350211BED}" type="presOf" srcId="{6FE270B6-3796-405D-9EC2-BBFD14D1F20C}" destId="{463C8F1C-C042-4CAD-BBD6-AEC02624AF41}" srcOrd="0" destOrd="2" presId="urn:microsoft.com/office/officeart/2005/8/layout/bList2#1"/>
    <dgm:cxn modelId="{7103C568-B021-42A4-912C-B784452DD08B}" srcId="{FA96B042-27A8-4223-B809-52C2EC8D8FF7}" destId="{8F3F0D91-A1F6-4276-8ECB-84FEEA03C2F6}" srcOrd="3" destOrd="0" parTransId="{E609DFE5-51E0-4749-8583-9A5519F1A9AF}" sibTransId="{A4D44B69-C987-44A8-BB2D-27B3AA74E53C}"/>
    <dgm:cxn modelId="{07812BE4-47D2-439A-9097-1407AD6691C2}" srcId="{FA96B042-27A8-4223-B809-52C2EC8D8FF7}" destId="{6FE270B6-3796-405D-9EC2-BBFD14D1F20C}" srcOrd="2" destOrd="0" parTransId="{54FA434C-4F90-4A61-86F2-BDFDAE75F76B}" sibTransId="{D1FA3ABD-4CF2-433F-99E8-4530C170FDD1}"/>
    <dgm:cxn modelId="{F92128A8-5926-42AB-B4AE-CAA9EDEEA4C2}" type="presOf" srcId="{FA96B042-27A8-4223-B809-52C2EC8D8FF7}" destId="{BE88F1D4-EA64-4B40-BD0F-422348932399}" srcOrd="0" destOrd="0" presId="urn:microsoft.com/office/officeart/2005/8/layout/bList2#1"/>
    <dgm:cxn modelId="{6D36EA7D-B867-4024-8FF7-6DCDA885C420}" type="presOf" srcId="{5B7C873C-D1A4-44B0-A17F-432A1D693562}" destId="{A2676F8B-4110-49E3-8142-BEFF70597E07}" srcOrd="0" destOrd="0" presId="urn:microsoft.com/office/officeart/2005/8/layout/bList2#1"/>
    <dgm:cxn modelId="{49B9E0AE-4663-4508-845B-BC94E457E5E2}" srcId="{FA96B042-27A8-4223-B809-52C2EC8D8FF7}" destId="{11948A13-FF52-4A66-BEE0-FBF2F0D2B249}" srcOrd="4" destOrd="0" parTransId="{BC16AF0D-ACF2-4C55-BEBB-2E6C41F243B2}" sibTransId="{0160022E-0018-40B1-8500-F59DBFBE3DDF}"/>
    <dgm:cxn modelId="{FE4128D8-11E8-4F86-97C9-33F08EC8A647}" type="presOf" srcId="{FA96B042-27A8-4223-B809-52C2EC8D8FF7}" destId="{B98A1729-A9E8-4EC7-AB55-069CAC6476FE}" srcOrd="1" destOrd="0" presId="urn:microsoft.com/office/officeart/2005/8/layout/bList2#1"/>
    <dgm:cxn modelId="{DE2A7B40-A4A0-4881-AA22-C75636179182}" srcId="{222D5288-266D-4FC1-AAA4-AF842C1E4071}" destId="{85C094CB-80A2-4917-A9B9-587CCC968B81}" srcOrd="0" destOrd="0" parTransId="{D5C0F2A7-1DF4-4DF1-BBBE-256E24AEBFB2}" sibTransId="{017149D2-042C-4B80-96BF-9E55C679BE87}"/>
    <dgm:cxn modelId="{84750C37-71A7-40F7-A6CF-AFD75ABB2F75}" type="presParOf" srcId="{A2676F8B-4110-49E3-8142-BEFF70597E07}" destId="{D4E8A08A-B4A7-4158-ADB7-3E78566E9963}" srcOrd="0" destOrd="0" presId="urn:microsoft.com/office/officeart/2005/8/layout/bList2#1"/>
    <dgm:cxn modelId="{2D2AD926-46C2-467D-8EE5-9DDE83DE9902}" type="presParOf" srcId="{D4E8A08A-B4A7-4158-ADB7-3E78566E9963}" destId="{463C8F1C-C042-4CAD-BBD6-AEC02624AF41}" srcOrd="0" destOrd="0" presId="urn:microsoft.com/office/officeart/2005/8/layout/bList2#1"/>
    <dgm:cxn modelId="{A3EFC24B-8EBA-438A-9620-6E51B6455A2E}" type="presParOf" srcId="{D4E8A08A-B4A7-4158-ADB7-3E78566E9963}" destId="{BE88F1D4-EA64-4B40-BD0F-422348932399}" srcOrd="1" destOrd="0" presId="urn:microsoft.com/office/officeart/2005/8/layout/bList2#1"/>
    <dgm:cxn modelId="{A12B60CE-9589-4D23-B21D-EF0C7CA14389}" type="presParOf" srcId="{D4E8A08A-B4A7-4158-ADB7-3E78566E9963}" destId="{B98A1729-A9E8-4EC7-AB55-069CAC6476FE}" srcOrd="2" destOrd="0" presId="urn:microsoft.com/office/officeart/2005/8/layout/bList2#1"/>
    <dgm:cxn modelId="{7C1C02E9-64E0-427C-9563-91BE21FE46A1}" type="presParOf" srcId="{D4E8A08A-B4A7-4158-ADB7-3E78566E9963}" destId="{D1FFE049-11D3-4319-B31A-73E10BFB2215}" srcOrd="3" destOrd="0" presId="urn:microsoft.com/office/officeart/2005/8/layout/bList2#1"/>
    <dgm:cxn modelId="{F233ACE0-ABA4-410C-819C-5CC988C80AC3}" type="presParOf" srcId="{A2676F8B-4110-49E3-8142-BEFF70597E07}" destId="{6974FF31-75EB-43EC-867C-F403EB1291F4}" srcOrd="1" destOrd="0" presId="urn:microsoft.com/office/officeart/2005/8/layout/bList2#1"/>
    <dgm:cxn modelId="{6AAF55BA-004F-4576-9490-A242EA428AD9}" type="presParOf" srcId="{A2676F8B-4110-49E3-8142-BEFF70597E07}" destId="{F94C1182-50EC-4D49-BE98-E2FE84904731}" srcOrd="2" destOrd="0" presId="urn:microsoft.com/office/officeart/2005/8/layout/bList2#1"/>
    <dgm:cxn modelId="{E3883F55-4D2E-4199-B26B-EB9DDB36FE7F}" type="presParOf" srcId="{F94C1182-50EC-4D49-BE98-E2FE84904731}" destId="{89F011E5-CC6E-4C09-87B6-F513D8BA5581}" srcOrd="0" destOrd="0" presId="urn:microsoft.com/office/officeart/2005/8/layout/bList2#1"/>
    <dgm:cxn modelId="{13900D70-75D3-44C4-924D-8F3694F94ED2}" type="presParOf" srcId="{F94C1182-50EC-4D49-BE98-E2FE84904731}" destId="{FDF9F1F8-C665-4093-A237-3AD78381C7BB}" srcOrd="1" destOrd="0" presId="urn:microsoft.com/office/officeart/2005/8/layout/bList2#1"/>
    <dgm:cxn modelId="{45FFC299-131E-4FC8-9775-0988DDC8275F}" type="presParOf" srcId="{F94C1182-50EC-4D49-BE98-E2FE84904731}" destId="{91B180F1-0804-4BB2-8BE1-13341822AC0F}" srcOrd="2" destOrd="0" presId="urn:microsoft.com/office/officeart/2005/8/layout/bList2#1"/>
    <dgm:cxn modelId="{2F1A6FA9-84AF-47DA-A96A-689D96957560}" type="presParOf" srcId="{F94C1182-50EC-4D49-BE98-E2FE84904731}" destId="{A318EC7D-1669-4E8C-89FF-BEAA6F332BAC}" srcOrd="3" destOrd="0" presId="urn:microsoft.com/office/officeart/2005/8/layout/bList2#1"/>
    <dgm:cxn modelId="{1FC1BA9E-CA94-4BBD-AF7F-83D90BAB8AD2}" type="presParOf" srcId="{A2676F8B-4110-49E3-8142-BEFF70597E07}" destId="{08B9B849-04E3-4B88-B7EE-2E1667C4F8EA}" srcOrd="3" destOrd="0" presId="urn:microsoft.com/office/officeart/2005/8/layout/bList2#1"/>
    <dgm:cxn modelId="{FF353677-F87E-40CF-B660-05CE748C83BF}" type="presParOf" srcId="{A2676F8B-4110-49E3-8142-BEFF70597E07}" destId="{47166ECB-D87E-483D-B811-1BA9E2A5D048}" srcOrd="4" destOrd="0" presId="urn:microsoft.com/office/officeart/2005/8/layout/bList2#1"/>
    <dgm:cxn modelId="{ACF6539D-4F22-4EDD-BD2C-6C2BCBB3DEBA}" type="presParOf" srcId="{47166ECB-D87E-483D-B811-1BA9E2A5D048}" destId="{BBAE128E-17B8-4A46-A95F-6A5804588E64}" srcOrd="0" destOrd="0" presId="urn:microsoft.com/office/officeart/2005/8/layout/bList2#1"/>
    <dgm:cxn modelId="{94F2DEC7-0103-4C1C-B7DB-84EFF0C7404A}" type="presParOf" srcId="{47166ECB-D87E-483D-B811-1BA9E2A5D048}" destId="{C27707CD-D9C5-4239-9FAD-146025699FED}" srcOrd="1" destOrd="0" presId="urn:microsoft.com/office/officeart/2005/8/layout/bList2#1"/>
    <dgm:cxn modelId="{CFFC1BA2-9E00-46D9-863D-5BCFA2B16CB6}" type="presParOf" srcId="{47166ECB-D87E-483D-B811-1BA9E2A5D048}" destId="{2ACBA61E-BAAC-4D88-BD6D-3FE253411571}" srcOrd="2" destOrd="0" presId="urn:microsoft.com/office/officeart/2005/8/layout/bList2#1"/>
    <dgm:cxn modelId="{23048527-97CE-4905-AECF-7E6DC42C9C2A}" type="presParOf" srcId="{47166ECB-D87E-483D-B811-1BA9E2A5D048}" destId="{DB80F3B3-757C-4787-9991-DEAACF8A6CC4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C8F1C-C042-4CAD-BBD6-AEC02624AF41}">
      <dsp:nvSpPr>
        <dsp:cNvPr id="0" name=""/>
        <dsp:cNvSpPr/>
      </dsp:nvSpPr>
      <dsp:spPr>
        <a:xfrm>
          <a:off x="1117" y="638043"/>
          <a:ext cx="2975709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Температура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тіла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нижче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38,5°C,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Кашель,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Слабкість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болі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в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горлі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Аносмія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Відсутність симптомів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середньотяжкого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і тяжкого перебігу</a:t>
          </a:r>
        </a:p>
      </dsp:txBody>
      <dsp:txXfrm>
        <a:off x="1117" y="638043"/>
        <a:ext cx="2975709" cy="4695953"/>
      </dsp:txXfrm>
    </dsp:sp>
    <dsp:sp modelId="{B98A1729-A9E8-4EC7-AB55-069CAC6476FE}">
      <dsp:nvSpPr>
        <dsp:cNvPr id="0" name=""/>
        <dsp:cNvSpPr/>
      </dsp:nvSpPr>
      <dsp:spPr>
        <a:xfrm>
          <a:off x="300561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Легкий</a:t>
          </a:r>
        </a:p>
      </dsp:txBody>
      <dsp:txXfrm>
        <a:off x="300561" y="4616683"/>
        <a:ext cx="1673818" cy="762926"/>
      </dsp:txXfrm>
    </dsp:sp>
    <dsp:sp modelId="{D1FFE049-11D3-4319-B31A-73E10BFB2215}">
      <dsp:nvSpPr>
        <dsp:cNvPr id="0" name=""/>
        <dsp:cNvSpPr/>
      </dsp:nvSpPr>
      <dsp:spPr>
        <a:xfrm>
          <a:off x="2041615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011E5-CC6E-4C09-87B6-F513D8BA5581}">
      <dsp:nvSpPr>
        <dsp:cNvPr id="0" name=""/>
        <dsp:cNvSpPr/>
      </dsp:nvSpPr>
      <dsp:spPr>
        <a:xfrm>
          <a:off x="3182921" y="638043"/>
          <a:ext cx="2536472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Лихоманка вище 38,5°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C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en-US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ЧДД більше 22 /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/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Задишка при фізичних навантаженнях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Пневмонія (виявлена за допомогою КТ легенів)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SpO</a:t>
          </a:r>
          <a:r>
            <a:rPr lang="en-US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&lt;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95%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en-US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СРБ сироватки крові більше 10 мг/л</a:t>
          </a:r>
        </a:p>
      </dsp:txBody>
      <dsp:txXfrm>
        <a:off x="3182921" y="638043"/>
        <a:ext cx="2536472" cy="4695953"/>
      </dsp:txXfrm>
    </dsp:sp>
    <dsp:sp modelId="{91B180F1-0804-4BB2-8BE1-13341822AC0F}">
      <dsp:nvSpPr>
        <dsp:cNvPr id="0" name=""/>
        <dsp:cNvSpPr/>
      </dsp:nvSpPr>
      <dsp:spPr>
        <a:xfrm>
          <a:off x="3262747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Середньо тяжкий</a:t>
          </a:r>
        </a:p>
      </dsp:txBody>
      <dsp:txXfrm>
        <a:off x="3262747" y="4616683"/>
        <a:ext cx="1673818" cy="762926"/>
      </dsp:txXfrm>
    </dsp:sp>
    <dsp:sp modelId="{A318EC7D-1669-4E8C-89FF-BEAA6F332BAC}">
      <dsp:nvSpPr>
        <dsp:cNvPr id="0" name=""/>
        <dsp:cNvSpPr/>
      </dsp:nvSpPr>
      <dsp:spPr>
        <a:xfrm>
          <a:off x="5003801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E128E-17B8-4A46-A95F-6A5804588E64}">
      <dsp:nvSpPr>
        <dsp:cNvPr id="0" name=""/>
        <dsp:cNvSpPr/>
      </dsp:nvSpPr>
      <dsp:spPr>
        <a:xfrm>
          <a:off x="6041784" y="638043"/>
          <a:ext cx="2809498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ЧДД більше 30 /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/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SpO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≤ 93%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PaO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/ FiO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≤ 300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Прогресування змін у легенях за даними рентгенографії, КТ, УЗД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Зниження рівня свідомості, ажитація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Нестабільна гемодинаміка (САТ менше 90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 або ДАТ менше 60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., діурез менше 20 мл / год)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Лактат артеріальної крові &gt; 2 ммоль / л</a:t>
          </a:r>
        </a:p>
      </dsp:txBody>
      <dsp:txXfrm>
        <a:off x="6041784" y="638043"/>
        <a:ext cx="2809498" cy="4695953"/>
      </dsp:txXfrm>
    </dsp:sp>
    <dsp:sp modelId="{2ACBA61E-BAAC-4D88-BD6D-3FE253411571}">
      <dsp:nvSpPr>
        <dsp:cNvPr id="0" name=""/>
        <dsp:cNvSpPr/>
      </dsp:nvSpPr>
      <dsp:spPr>
        <a:xfrm>
          <a:off x="6258122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Тяжкий</a:t>
          </a:r>
        </a:p>
      </dsp:txBody>
      <dsp:txXfrm>
        <a:off x="6258122" y="4616683"/>
        <a:ext cx="1673818" cy="762926"/>
      </dsp:txXfrm>
    </dsp:sp>
    <dsp:sp modelId="{DB80F3B3-757C-4787-9991-DEAACF8A6CC4}">
      <dsp:nvSpPr>
        <dsp:cNvPr id="0" name=""/>
        <dsp:cNvSpPr/>
      </dsp:nvSpPr>
      <dsp:spPr>
        <a:xfrm>
          <a:off x="7999177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3C8F1C-C042-4CAD-BBD6-AEC02624AF41}">
      <dsp:nvSpPr>
        <dsp:cNvPr id="0" name=""/>
        <dsp:cNvSpPr/>
      </dsp:nvSpPr>
      <dsp:spPr>
        <a:xfrm>
          <a:off x="1117" y="638043"/>
          <a:ext cx="2975709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Температура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тіла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нижче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38,5°C,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>
              <a:latin typeface="Arial" pitchFamily="34" charset="0"/>
              <a:cs typeface="Arial" pitchFamily="34" charset="0"/>
            </a:rPr>
            <a:t>Кашель,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Слабкість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болі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 в </a:t>
          </a:r>
          <a:r>
            <a:rPr lang="ru-RU" sz="1600" kern="1200" dirty="0" err="1">
              <a:latin typeface="Arial" pitchFamily="34" charset="0"/>
              <a:cs typeface="Arial" pitchFamily="34" charset="0"/>
            </a:rPr>
            <a:t>горлі</a:t>
          </a:r>
          <a:r>
            <a:rPr lang="ru-RU" sz="1600" kern="1200" dirty="0">
              <a:latin typeface="Arial" pitchFamily="34" charset="0"/>
              <a:cs typeface="Arial" pitchFamily="34" charset="0"/>
            </a:rPr>
            <a:t>, 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err="1">
              <a:latin typeface="Arial" pitchFamily="34" charset="0"/>
              <a:cs typeface="Arial" pitchFamily="34" charset="0"/>
            </a:rPr>
            <a:t>Аносмія</a:t>
          </a:r>
          <a:endParaRPr lang="uk-UA" sz="16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Відсутність симптомів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середньотяжкого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і тяжкого перебігу</a:t>
          </a:r>
        </a:p>
      </dsp:txBody>
      <dsp:txXfrm>
        <a:off x="1117" y="638043"/>
        <a:ext cx="2975709" cy="4695953"/>
      </dsp:txXfrm>
    </dsp:sp>
    <dsp:sp modelId="{B98A1729-A9E8-4EC7-AB55-069CAC6476FE}">
      <dsp:nvSpPr>
        <dsp:cNvPr id="0" name=""/>
        <dsp:cNvSpPr/>
      </dsp:nvSpPr>
      <dsp:spPr>
        <a:xfrm>
          <a:off x="300561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Легкий</a:t>
          </a:r>
        </a:p>
      </dsp:txBody>
      <dsp:txXfrm>
        <a:off x="300561" y="4616683"/>
        <a:ext cx="1673818" cy="762926"/>
      </dsp:txXfrm>
    </dsp:sp>
    <dsp:sp modelId="{D1FFE049-11D3-4319-B31A-73E10BFB2215}">
      <dsp:nvSpPr>
        <dsp:cNvPr id="0" name=""/>
        <dsp:cNvSpPr/>
      </dsp:nvSpPr>
      <dsp:spPr>
        <a:xfrm>
          <a:off x="2041615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011E5-CC6E-4C09-87B6-F513D8BA5581}">
      <dsp:nvSpPr>
        <dsp:cNvPr id="0" name=""/>
        <dsp:cNvSpPr/>
      </dsp:nvSpPr>
      <dsp:spPr>
        <a:xfrm>
          <a:off x="3182921" y="638043"/>
          <a:ext cx="2536472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Лихоманка вище 38,5°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C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en-US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ЧДД більше 22 /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/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Задишка при фізичних навантаженнях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Пневмонія (виявлена за допомогою КТ легенів)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SpO</a:t>
          </a:r>
          <a:r>
            <a:rPr lang="en-US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 &lt;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</a:t>
          </a:r>
          <a:r>
            <a:rPr lang="en-US" sz="1600" kern="1200" dirty="0">
              <a:latin typeface="Arial" pitchFamily="34" charset="0"/>
              <a:cs typeface="Arial" pitchFamily="34" charset="0"/>
            </a:rPr>
            <a:t>95%</a:t>
          </a:r>
          <a:br>
            <a:rPr lang="en-US" sz="1600" kern="1200" dirty="0">
              <a:latin typeface="Arial" pitchFamily="34" charset="0"/>
              <a:cs typeface="Arial" pitchFamily="34" charset="0"/>
            </a:rPr>
          </a:br>
          <a:r>
            <a:rPr lang="en-US" sz="1600" kern="1200" dirty="0">
              <a:latin typeface="Arial" pitchFamily="34" charset="0"/>
              <a:cs typeface="Arial" pitchFamily="34" charset="0"/>
            </a:rPr>
            <a:t>• 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СРБ сироватки крові більше 10 мг/л</a:t>
          </a:r>
        </a:p>
      </dsp:txBody>
      <dsp:txXfrm>
        <a:off x="3182921" y="638043"/>
        <a:ext cx="2536472" cy="4695953"/>
      </dsp:txXfrm>
    </dsp:sp>
    <dsp:sp modelId="{91B180F1-0804-4BB2-8BE1-13341822AC0F}">
      <dsp:nvSpPr>
        <dsp:cNvPr id="0" name=""/>
        <dsp:cNvSpPr/>
      </dsp:nvSpPr>
      <dsp:spPr>
        <a:xfrm>
          <a:off x="3262747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Середньо тяжкий</a:t>
          </a:r>
        </a:p>
      </dsp:txBody>
      <dsp:txXfrm>
        <a:off x="3262747" y="4616683"/>
        <a:ext cx="1673818" cy="762926"/>
      </dsp:txXfrm>
    </dsp:sp>
    <dsp:sp modelId="{A318EC7D-1669-4E8C-89FF-BEAA6F332BAC}">
      <dsp:nvSpPr>
        <dsp:cNvPr id="0" name=""/>
        <dsp:cNvSpPr/>
      </dsp:nvSpPr>
      <dsp:spPr>
        <a:xfrm>
          <a:off x="5003801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AE128E-17B8-4A46-A95F-6A5804588E64}">
      <dsp:nvSpPr>
        <dsp:cNvPr id="0" name=""/>
        <dsp:cNvSpPr/>
      </dsp:nvSpPr>
      <dsp:spPr>
        <a:xfrm>
          <a:off x="6041784" y="638043"/>
          <a:ext cx="2809498" cy="4695953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60960" rIns="20320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600" kern="1200" dirty="0">
              <a:latin typeface="Arial" pitchFamily="34" charset="0"/>
              <a:cs typeface="Arial" pitchFamily="34" charset="0"/>
            </a:rPr>
            <a:t>ЧДД більше 30 /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хв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/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SpO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≤ 93%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PaO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/ FiO</a:t>
          </a:r>
          <a:r>
            <a:rPr lang="uk-UA" sz="1600" kern="1200" baseline="-25000" dirty="0">
              <a:latin typeface="Arial" pitchFamily="34" charset="0"/>
              <a:cs typeface="Arial" pitchFamily="34" charset="0"/>
            </a:rPr>
            <a:t>2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 ≤ 300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Прогресування змін у легенях за даними рентгенографії, КТ, УЗД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Зниження рівня свідомості, ажитація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Нестабільна гемодинаміка (САТ менше 90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 або ДАТ менше 60 мм </a:t>
          </a:r>
          <a:r>
            <a:rPr lang="uk-UA" sz="1600" kern="1200" dirty="0" err="1">
              <a:latin typeface="Arial" pitchFamily="34" charset="0"/>
              <a:cs typeface="Arial" pitchFamily="34" charset="0"/>
            </a:rPr>
            <a:t>рт.ст</a:t>
          </a:r>
          <a:r>
            <a:rPr lang="uk-UA" sz="1600" kern="1200" dirty="0">
              <a:latin typeface="Arial" pitchFamily="34" charset="0"/>
              <a:cs typeface="Arial" pitchFamily="34" charset="0"/>
            </a:rPr>
            <a:t>., діурез менше 20 мл / год)</a:t>
          </a:r>
          <a:br>
            <a:rPr lang="uk-UA" sz="1600" kern="1200" dirty="0">
              <a:latin typeface="Arial" pitchFamily="34" charset="0"/>
              <a:cs typeface="Arial" pitchFamily="34" charset="0"/>
            </a:rPr>
          </a:br>
          <a:r>
            <a:rPr lang="uk-UA" sz="1600" kern="1200" dirty="0">
              <a:latin typeface="Arial" pitchFamily="34" charset="0"/>
              <a:cs typeface="Arial" pitchFamily="34" charset="0"/>
            </a:rPr>
            <a:t>• Лактат артеріальної крові &gt; 2 ммоль / л</a:t>
          </a:r>
        </a:p>
      </dsp:txBody>
      <dsp:txXfrm>
        <a:off x="6041784" y="638043"/>
        <a:ext cx="2809498" cy="4695953"/>
      </dsp:txXfrm>
    </dsp:sp>
    <dsp:sp modelId="{2ACBA61E-BAAC-4D88-BD6D-3FE253411571}">
      <dsp:nvSpPr>
        <dsp:cNvPr id="0" name=""/>
        <dsp:cNvSpPr/>
      </dsp:nvSpPr>
      <dsp:spPr>
        <a:xfrm>
          <a:off x="6258122" y="4616683"/>
          <a:ext cx="2376821" cy="7629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>
              <a:latin typeface="Arial" pitchFamily="34" charset="0"/>
              <a:cs typeface="Arial" pitchFamily="34" charset="0"/>
            </a:rPr>
            <a:t>Тяжкий</a:t>
          </a:r>
        </a:p>
      </dsp:txBody>
      <dsp:txXfrm>
        <a:off x="6258122" y="4616683"/>
        <a:ext cx="1673818" cy="762926"/>
      </dsp:txXfrm>
    </dsp:sp>
    <dsp:sp modelId="{DB80F3B3-757C-4787-9991-DEAACF8A6CC4}">
      <dsp:nvSpPr>
        <dsp:cNvPr id="0" name=""/>
        <dsp:cNvSpPr/>
      </dsp:nvSpPr>
      <dsp:spPr>
        <a:xfrm>
          <a:off x="7999177" y="4547715"/>
          <a:ext cx="831887" cy="831887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D330B-C17D-4E75-B551-10BE9432B6BC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03BFC-8758-4BCA-89D1-817897E4C76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6A226-E335-41CB-B9D3-6BA6682D2F38}" type="slidenum">
              <a:rPr lang="uk-UA" smtClean="0"/>
              <a:pPr/>
              <a:t>38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75017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2475" cy="3422650"/>
          </a:xfrm>
          <a:prstGeom prst="rect">
            <a:avLst/>
          </a:prstGeom>
        </p:spPr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0280" cy="41086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ru-RU" sz="2000" b="0" strike="noStrike" spc="-1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3884760" y="8685360"/>
            <a:ext cx="2965680" cy="45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A8D9B37-B4CC-4B2E-917A-C7C30AC7360D}" type="slidenum">
              <a:rPr lang="ru-RU" sz="1200" b="0" strike="noStrike" spc="-1">
                <a:solidFill>
                  <a:srgbClr val="000000"/>
                </a:solidFill>
                <a:latin typeface="+mn-lt"/>
                <a:ea typeface="+mn-ea"/>
              </a:rPr>
              <a:pPr algn="r">
                <a:lnSpc>
                  <a:spcPct val="100000"/>
                </a:lnSpc>
              </a:pPr>
              <a:t>56</a:t>
            </a:fld>
            <a:endParaRPr lang="ru-RU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687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13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29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7016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5763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387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2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804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058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73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1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126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5B79A155-55BC-43C7-8509-B206716285A4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fld id="{9293A5AF-B0BF-4175-A802-C01604550E69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284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kabu.ru/story/k_voprosu_o_koronaviruse_2019ncov_7203854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564904"/>
            <a:ext cx="8136904" cy="1974081"/>
          </a:xfrm>
          <a:ln>
            <a:solidFill>
              <a:srgbClr val="002060"/>
            </a:solidFill>
          </a:ln>
        </p:spPr>
        <p:txBody>
          <a:bodyPr/>
          <a:lstStyle/>
          <a:p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/>
            </a:r>
            <a:b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</a:b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C</a:t>
            </a:r>
            <a:r>
              <a:rPr lang="uk-UA" sz="3600" b="1" dirty="0">
                <a:solidFill>
                  <a:srgbClr val="C00000"/>
                </a:solidFill>
                <a:latin typeface="Georgia" pitchFamily="18" charset="0"/>
              </a:rPr>
              <a:t>О</a:t>
            </a:r>
            <a:r>
              <a:rPr lang="en-US" sz="3600" b="1" dirty="0" smtClean="0">
                <a:solidFill>
                  <a:srgbClr val="C00000"/>
                </a:solidFill>
                <a:latin typeface="Georgia" pitchFamily="18" charset="0"/>
              </a:rPr>
              <a:t>VID</a:t>
            </a:r>
            <a:r>
              <a:rPr lang="uk-UA" sz="3600" b="1" dirty="0" smtClean="0">
                <a:solidFill>
                  <a:srgbClr val="C00000"/>
                </a:solidFill>
                <a:latin typeface="Georgia" pitchFamily="18" charset="0"/>
              </a:rPr>
              <a:t>-19:</a:t>
            </a: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> особливості клінічного перебігу, діагностика та лікування</a:t>
            </a:r>
            <a:b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  <a:t/>
            </a:r>
            <a:br>
              <a:rPr lang="uk-UA" sz="3600" b="1" dirty="0" smtClean="0">
                <a:solidFill>
                  <a:srgbClr val="002060"/>
                </a:solidFill>
                <a:latin typeface="Georgia" pitchFamily="18" charset="0"/>
              </a:rPr>
            </a:br>
            <a:endParaRPr lang="ru-RU" sz="36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59632" y="5445224"/>
            <a:ext cx="6400800" cy="1752600"/>
          </a:xfrm>
        </p:spPr>
        <p:txBody>
          <a:bodyPr/>
          <a:lstStyle/>
          <a:p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Завідувач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b="1" smtClean="0">
                <a:solidFill>
                  <a:srgbClr val="002060"/>
                </a:solidFill>
                <a:latin typeface="Georgia" pitchFamily="18" charset="0"/>
              </a:rPr>
              <a:t>кафедри,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професор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 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Дуда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Олександр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Костянтинович</a:t>
            </a:r>
            <a:endParaRPr lang="ru-RU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endParaRPr lang="ru-RU" dirty="0"/>
          </a:p>
        </p:txBody>
      </p:sp>
      <p:pic>
        <p:nvPicPr>
          <p:cNvPr id="5" name="Picture 2" descr="Поради щодо висвітлення ситуації, пов'язаної з поширенням COVID-19 ...">
            <a:extLst>
              <a:ext uri="{FF2B5EF4-FFF2-40B4-BE49-F238E27FC236}">
                <a16:creationId xmlns:a16="http://schemas.microsoft.com/office/drawing/2014/main" id="{72A52FFE-E9C1-410C-90D0-603485E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3312368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764704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НУОЗ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України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b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</a:b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імені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П.Л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.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Шупика</a:t>
            </a:r>
            <a:endParaRPr lang="ru-RU" sz="2000" b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Кафедра </a:t>
            </a:r>
            <a:r>
              <a:rPr lang="ru-RU" sz="2000" b="1" dirty="0" err="1" smtClean="0">
                <a:solidFill>
                  <a:srgbClr val="002060"/>
                </a:solidFill>
                <a:latin typeface="Georgia" pitchFamily="18" charset="0"/>
              </a:rPr>
              <a:t>інфекційних</a:t>
            </a:r>
            <a:r>
              <a:rPr lang="ru-RU" sz="2000" b="1" dirty="0" smtClean="0">
                <a:solidFill>
                  <a:srgbClr val="002060"/>
                </a:solidFill>
                <a:latin typeface="Georgia" pitchFamily="18" charset="0"/>
              </a:rPr>
              <a:t> хвороб</a:t>
            </a:r>
            <a:endParaRPr lang="uk-UA" sz="2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7524" y="332656"/>
            <a:ext cx="8496944" cy="58477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ЕПІДЕМІОЛОГІЯ </a:t>
            </a:r>
            <a:r>
              <a:rPr lang="en-US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0B67B4-D060-43CF-A863-B3775D0B2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604"/>
            <a:ext cx="8229600" cy="24048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За даними дослідження, репродуктивний індекс (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R0 – basic reproductive number) SARS-CoV-2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 оцінюється в </a:t>
            </a:r>
            <a:r>
              <a:rPr lang="uk-UA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2,3-5,4</a:t>
            </a:r>
            <a:r>
              <a:rPr lang="uk-UA" sz="2400" dirty="0">
                <a:latin typeface="Arial" panose="020B0604020202020204" pitchFamily="34" charset="0"/>
                <a:cs typeface="Arial" panose="020B0604020202020204" pitchFamily="34" charset="0"/>
              </a:rPr>
              <a:t>, що відповідає кількості людей, що заражаються від одної інфікованої людини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983AFEE-B7E7-42A0-AB75-69F016D2F21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2708920"/>
            <a:ext cx="7354161" cy="389250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C0E490E-926F-41FE-AAF0-690CEF8F35F6}"/>
              </a:ext>
            </a:extLst>
          </p:cNvPr>
          <p:cNvSpPr/>
          <p:nvPr/>
        </p:nvSpPr>
        <p:spPr>
          <a:xfrm>
            <a:off x="2339752" y="6525344"/>
            <a:ext cx="4104456" cy="3326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BF14633-AA57-40EE-88DB-96ACCA3BCAA2}"/>
              </a:ext>
            </a:extLst>
          </p:cNvPr>
          <p:cNvSpPr/>
          <p:nvPr/>
        </p:nvSpPr>
        <p:spPr>
          <a:xfrm>
            <a:off x="6084168" y="3198012"/>
            <a:ext cx="1656184" cy="8790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A45261-59DB-4711-89E1-32255EB4D931}"/>
              </a:ext>
            </a:extLst>
          </p:cNvPr>
          <p:cNvSpPr txBox="1"/>
          <p:nvPr/>
        </p:nvSpPr>
        <p:spPr>
          <a:xfrm>
            <a:off x="215515" y="2992803"/>
            <a:ext cx="23762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Хвороба, викликана вірусом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Ебола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4C56CD-8F2E-4DDA-B2D1-D677C1894A49}"/>
              </a:ext>
            </a:extLst>
          </p:cNvPr>
          <p:cNvSpPr txBox="1"/>
          <p:nvPr/>
        </p:nvSpPr>
        <p:spPr>
          <a:xfrm>
            <a:off x="215515" y="5062239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AF0828-8F2A-4C22-BE45-3C921CED42C0}"/>
              </a:ext>
            </a:extLst>
          </p:cNvPr>
          <p:cNvSpPr txBox="1"/>
          <p:nvPr/>
        </p:nvSpPr>
        <p:spPr>
          <a:xfrm>
            <a:off x="5256075" y="3094686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Пац</a:t>
            </a:r>
            <a:r>
              <a:rPr lang="uk-UA" dirty="0" err="1">
                <a:latin typeface="Arial" panose="020B0604020202020204" pitchFamily="34" charset="0"/>
                <a:cs typeface="Arial" panose="020B0604020202020204" pitchFamily="34" charset="0"/>
              </a:rPr>
              <a:t>ієнт</a:t>
            </a:r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1E2AC1-4EEC-4CF0-81AA-74521E29B42F}"/>
              </a:ext>
            </a:extLst>
          </p:cNvPr>
          <p:cNvSpPr txBox="1"/>
          <p:nvPr/>
        </p:nvSpPr>
        <p:spPr>
          <a:xfrm>
            <a:off x="5328083" y="3609425"/>
            <a:ext cx="2376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dirty="0">
                <a:latin typeface="Arial" panose="020B0604020202020204" pitchFamily="34" charset="0"/>
                <a:cs typeface="Arial" panose="020B0604020202020204" pitchFamily="34" charset="0"/>
              </a:rPr>
              <a:t>Інфіковані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8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Рисунок 169"/>
          <p:cNvPicPr/>
          <p:nvPr/>
        </p:nvPicPr>
        <p:blipFill>
          <a:blip r:embed="rId2" cstate="print"/>
          <a:stretch/>
        </p:blipFill>
        <p:spPr>
          <a:xfrm>
            <a:off x="395640" y="188640"/>
            <a:ext cx="8486280" cy="6397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CustomShape 1"/>
          <p:cNvSpPr/>
          <p:nvPr/>
        </p:nvSpPr>
        <p:spPr>
          <a:xfrm>
            <a:off x="410760" y="1368000"/>
            <a:ext cx="8225280" cy="4737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343080" indent="-33876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Вхідні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ворота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збудника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-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епітелій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верхніх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дихальних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шляхів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епітеліоцити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шлунка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кишечника. </a:t>
            </a:r>
            <a:endParaRPr lang="ru-RU" sz="2000" b="0" strike="noStrike" spc="-1" dirty="0">
              <a:latin typeface="Arial Narrow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latin typeface="Arial Narrow" pitchFamily="34" charset="0"/>
            </a:endParaRPr>
          </a:p>
          <a:p>
            <a:pPr marL="343080" indent="-33876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Початковим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етапом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зараження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є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проникнення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SARS-CoV-2 в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клітини-мішені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які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мають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рецептори</a:t>
            </a:r>
            <a:r>
              <a:rPr lang="ru-RU" sz="2000" b="1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err="1" smtClean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ангіотензин</a:t>
            </a:r>
            <a:r>
              <a:rPr lang="ru-RU" sz="2000" b="1" strike="noStrike" spc="-1" smtClean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-перетворювального </a:t>
            </a:r>
            <a:r>
              <a:rPr lang="ru-RU" sz="2000" b="1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ферменту II типу </a:t>
            </a:r>
            <a:r>
              <a:rPr lang="ru-RU" sz="2000" b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(ACE2)</a:t>
            </a:r>
            <a:r>
              <a:rPr lang="ru-RU" sz="2000" b="0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. </a:t>
            </a:r>
            <a:endParaRPr lang="ru-RU" sz="2000" b="0" strike="noStrike" spc="-1" dirty="0">
              <a:latin typeface="Arial Narrow" pitchFamily="34" charset="0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lang="ru-RU" sz="2000" b="0" strike="noStrike" spc="-1" dirty="0">
              <a:latin typeface="Arial Narrow" pitchFamily="34" charset="0"/>
            </a:endParaRPr>
          </a:p>
          <a:p>
            <a:pPr marL="343080" indent="-33876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Рецептори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ACE2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представлені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на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клітинах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дихального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 тракту,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нирок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стравоходу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сечового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міхура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клубової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 кишки,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серця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,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центральної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нервової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i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системи</a:t>
            </a:r>
            <a:r>
              <a:rPr lang="ru-RU" sz="2000" b="1" i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.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endParaRPr lang="ru-RU" sz="2000" b="0" strike="noStrike" spc="-1" dirty="0">
              <a:latin typeface="Arial Narrow" pitchFamily="34" charset="0"/>
            </a:endParaRPr>
          </a:p>
          <a:p>
            <a:pPr marL="343080" indent="-338760">
              <a:lnSpc>
                <a:spcPct val="100000"/>
              </a:lnSpc>
              <a:spcBef>
                <a:spcPts val="400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Основною 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і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швидко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досяжною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мішенню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є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альвеолярні</a:t>
            </a:r>
            <a:r>
              <a:rPr lang="ru-RU" sz="2000" b="1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клітини</a:t>
            </a:r>
            <a:r>
              <a:rPr lang="ru-RU" sz="2000" b="1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II типу (AT2)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легень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, де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розташовується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понад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80% </a:t>
            </a:r>
            <a:r>
              <a:rPr lang="ru-RU" sz="2000" b="1" strike="noStrike" spc="-1" dirty="0" err="1">
                <a:solidFill>
                  <a:srgbClr val="C9211E"/>
                </a:solidFill>
                <a:latin typeface="Arial Narrow" pitchFamily="34" charset="0"/>
                <a:ea typeface="DejaVu Sans"/>
              </a:rPr>
              <a:t>рецепторів</a:t>
            </a:r>
            <a:r>
              <a:rPr lang="ru-RU" sz="2000" b="1" strike="noStrike" spc="-1" dirty="0">
                <a:solidFill>
                  <a:srgbClr val="C9211E"/>
                </a:solidFill>
                <a:latin typeface="Arial Narrow" pitchFamily="34" charset="0"/>
                <a:ea typeface="DejaVu Sans"/>
              </a:rPr>
              <a:t>,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що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й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визначає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розвиток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Arial Narrow" pitchFamily="34" charset="0"/>
                <a:ea typeface="DejaVu Sans"/>
              </a:rPr>
              <a:t>пневмонії</a:t>
            </a:r>
            <a:r>
              <a:rPr lang="ru-RU" sz="2000" b="0" strike="noStrike" spc="-1" dirty="0">
                <a:solidFill>
                  <a:srgbClr val="000000"/>
                </a:solidFill>
                <a:latin typeface="Arial Narrow" pitchFamily="34" charset="0"/>
                <a:ea typeface="DejaVu Sans"/>
              </a:rPr>
              <a:t>.</a:t>
            </a:r>
            <a:endParaRPr lang="ru-RU" sz="2000" b="0" strike="noStrike" spc="-1" dirty="0">
              <a:latin typeface="Arial Narrow" pitchFamily="34" charset="0"/>
            </a:endParaRPr>
          </a:p>
        </p:txBody>
      </p:sp>
      <p:sp>
        <p:nvSpPr>
          <p:cNvPr id="221" name="CustomShape 2"/>
          <p:cNvSpPr/>
          <p:nvPr/>
        </p:nvSpPr>
        <p:spPr>
          <a:xfrm>
            <a:off x="251640" y="479520"/>
            <a:ext cx="8492760" cy="577080"/>
          </a:xfrm>
          <a:prstGeom prst="rect">
            <a:avLst/>
          </a:prstGeom>
          <a:noFill/>
          <a:ln w="38160">
            <a:solidFill>
              <a:srgbClr val="17375E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17375E"/>
                </a:solidFill>
                <a:latin typeface="Arial"/>
                <a:ea typeface="DejaVu Sans"/>
              </a:rPr>
              <a:t>КОРОНАВІРУСНА ХВОРОБА COVID-19</a:t>
            </a: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Рисунок 248"/>
          <p:cNvPicPr/>
          <p:nvPr/>
        </p:nvPicPr>
        <p:blipFill>
          <a:blip r:embed="rId2" cstate="print"/>
          <a:stretch/>
        </p:blipFill>
        <p:spPr>
          <a:xfrm>
            <a:off x="36720" y="33480"/>
            <a:ext cx="9137520" cy="682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2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9144000" cy="554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Рисунок 2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63" y="84138"/>
            <a:ext cx="9134475" cy="668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File:Fphar-11-00937-g001.jpg - Wikimedia Commo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9144000" cy="47525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051720" y="404664"/>
            <a:ext cx="45372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КОРОНАВІРУСНА ХВОРОБА 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Systems and Clinical Pharmacology of COVID-19 Therapeutic Candidates: A  Clinical and Translational Medicine Perspective - Journal of Pharmaceutical  Scienc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6632"/>
            <a:ext cx="7343775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20571301-0031-4DE6-9866-E8845299F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 вопросу о коронавирусе 2019-nCoV | Пикабу">
            <a:extLst>
              <a:ext uri="{FF2B5EF4-FFF2-40B4-BE49-F238E27FC236}">
                <a16:creationId xmlns:a16="http://schemas.microsoft.com/office/drawing/2014/main" id="{90C9EA57-F86C-44B8-BAEB-434512F90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3650"/>
            <a:ext cx="9144000" cy="554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CBBEF-063E-44E5-A1DA-14EF44BB8FB2}"/>
              </a:ext>
            </a:extLst>
          </p:cNvPr>
          <p:cNvSpPr txBox="1"/>
          <p:nvPr/>
        </p:nvSpPr>
        <p:spPr>
          <a:xfrm>
            <a:off x="192986" y="62568"/>
            <a:ext cx="8496944" cy="104644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ГІПОТЕТИЧНИЙ РЕПРОДУКТИВНИЙ ЦИКЛ </a:t>
            </a:r>
            <a:r>
              <a:rPr lang="en-US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SARS-CoV-2</a:t>
            </a:r>
            <a:endParaRPr lang="ru-RU" sz="3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B8BA839-41CA-4A86-AE27-67020314998F}"/>
              </a:ext>
            </a:extLst>
          </p:cNvPr>
          <p:cNvSpPr/>
          <p:nvPr/>
        </p:nvSpPr>
        <p:spPr>
          <a:xfrm>
            <a:off x="971600" y="6381328"/>
            <a:ext cx="6840760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77BE60-D2F7-43C3-8913-3723EFC7CF24}"/>
              </a:ext>
            </a:extLst>
          </p:cNvPr>
          <p:cNvSpPr/>
          <p:nvPr/>
        </p:nvSpPr>
        <p:spPr>
          <a:xfrm>
            <a:off x="1124000" y="6048672"/>
            <a:ext cx="6840760" cy="476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38FDCF5-3710-47C7-8B90-89F50AB3226F}"/>
              </a:ext>
            </a:extLst>
          </p:cNvPr>
          <p:cNvSpPr/>
          <p:nvPr/>
        </p:nvSpPr>
        <p:spPr>
          <a:xfrm>
            <a:off x="2483768" y="5649491"/>
            <a:ext cx="3439616" cy="271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DFF4F-1162-4DDD-BC1B-B36AB0EBE3C2}"/>
              </a:ext>
            </a:extLst>
          </p:cNvPr>
          <p:cNvSpPr txBox="1"/>
          <p:nvPr/>
        </p:nvSpPr>
        <p:spPr>
          <a:xfrm>
            <a:off x="3364521" y="6119949"/>
            <a:ext cx="2317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КЛІТИНА ЛЮДИНИ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2DB665-EC4F-4164-A9BC-1B88CFB49131}"/>
              </a:ext>
            </a:extLst>
          </p:cNvPr>
          <p:cNvSpPr txBox="1"/>
          <p:nvPr/>
        </p:nvSpPr>
        <p:spPr>
          <a:xfrm>
            <a:off x="2843808" y="5651956"/>
            <a:ext cx="3574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Внутрішньоклітинний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E7F5E4-B23F-42BE-ACB1-7463C7B62457}"/>
              </a:ext>
            </a:extLst>
          </p:cNvPr>
          <p:cNvSpPr txBox="1"/>
          <p:nvPr/>
        </p:nvSpPr>
        <p:spPr>
          <a:xfrm>
            <a:off x="107504" y="1826821"/>
            <a:ext cx="259228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І.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Віріон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err="1">
                <a:latin typeface="Arial" panose="020B0604020202020204" pitchFamily="34" charset="0"/>
                <a:cs typeface="Arial" panose="020B0604020202020204" pitchFamily="34" charset="0"/>
              </a:rPr>
              <a:t>зв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язується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з мембраною клітини через взаємодію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r>
              <a:rPr lang="uk-UA" sz="1400" dirty="0" err="1">
                <a:latin typeface="Arial" panose="020B0604020202020204" pitchFamily="34" charset="0"/>
                <a:cs typeface="Arial" panose="020B0604020202020204" pitchFamily="34" charset="0"/>
              </a:rPr>
              <a:t>ілків</a:t>
            </a:r>
            <a:r>
              <a:rPr lang="uk-UA" sz="1400" dirty="0">
                <a:latin typeface="Arial" panose="020B0604020202020204" pitchFamily="34" charset="0"/>
                <a:cs typeface="Arial" panose="020B0604020202020204" pitchFamily="34" charset="0"/>
              </a:rPr>
              <a:t> з АСЕ2 рецептором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0E604E6-D8D2-423A-8514-EFC1F8AB9474}"/>
              </a:ext>
            </a:extLst>
          </p:cNvPr>
          <p:cNvSpPr txBox="1"/>
          <p:nvPr/>
        </p:nvSpPr>
        <p:spPr>
          <a:xfrm>
            <a:off x="7929264" y="2708920"/>
            <a:ext cx="1179240" cy="10926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300" dirty="0" err="1">
                <a:latin typeface="Arial" panose="020B0604020202020204" pitchFamily="34" charset="0"/>
                <a:cs typeface="Arial" panose="020B0604020202020204" pitchFamily="34" charset="0"/>
              </a:rPr>
              <a:t>Численн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і нові </a:t>
            </a:r>
            <a:r>
              <a:rPr lang="uk-UA" sz="1300" dirty="0" err="1">
                <a:latin typeface="Arial" panose="020B0604020202020204" pitchFamily="34" charset="0"/>
                <a:cs typeface="Arial" panose="020B0604020202020204" pitchFamily="34" charset="0"/>
              </a:rPr>
              <a:t>віріони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 відділяються від клітинної мембрани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604D93-1CFC-4467-8ACE-BE41360F8A95}"/>
              </a:ext>
            </a:extLst>
          </p:cNvPr>
          <p:cNvSpPr txBox="1"/>
          <p:nvPr/>
        </p:nvSpPr>
        <p:spPr>
          <a:xfrm>
            <a:off x="2699792" y="3523176"/>
            <a:ext cx="158417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ІІ. Вивільнюється хромосомна РНК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934766-D52B-40CC-8CE1-3E0C9218597C}"/>
              </a:ext>
            </a:extLst>
          </p:cNvPr>
          <p:cNvSpPr txBox="1"/>
          <p:nvPr/>
        </p:nvSpPr>
        <p:spPr>
          <a:xfrm>
            <a:off x="1234480" y="5028073"/>
            <a:ext cx="1584176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ІІІ. Зростає кількість копій хромосомної РНК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366DCBD-64E3-4429-B82E-1404538A62C7}"/>
              </a:ext>
            </a:extLst>
          </p:cNvPr>
          <p:cNvSpPr txBox="1"/>
          <p:nvPr/>
        </p:nvSpPr>
        <p:spPr>
          <a:xfrm>
            <a:off x="5580112" y="4149080"/>
            <a:ext cx="1386652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. Збирається безліч </a:t>
            </a:r>
            <a:r>
              <a:rPr lang="uk-UA" sz="1300" dirty="0" err="1">
                <a:latin typeface="Arial" panose="020B0604020202020204" pitchFamily="34" charset="0"/>
                <a:cs typeface="Arial" panose="020B0604020202020204" pitchFamily="34" charset="0"/>
              </a:rPr>
              <a:t>нуклеокапсидів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E8DB44-1123-472C-B653-0FDC3C176E64}"/>
              </a:ext>
            </a:extLst>
          </p:cNvPr>
          <p:cNvSpPr txBox="1"/>
          <p:nvPr/>
        </p:nvSpPr>
        <p:spPr>
          <a:xfrm>
            <a:off x="4086444" y="3924535"/>
            <a:ext cx="1584176" cy="6924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300" dirty="0"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. Синтезується безліч Е-, М-,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S-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N-</a:t>
            </a:r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білків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20F56E-9656-482B-82E3-90A2C20182B9}"/>
              </a:ext>
            </a:extLst>
          </p:cNvPr>
          <p:cNvSpPr txBox="1"/>
          <p:nvPr/>
        </p:nvSpPr>
        <p:spPr>
          <a:xfrm>
            <a:off x="368896" y="3433900"/>
            <a:ext cx="1016496" cy="4924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uk-UA" sz="1300" dirty="0">
                <a:latin typeface="Arial" panose="020B0604020202020204" pitchFamily="34" charset="0"/>
                <a:cs typeface="Arial" panose="020B0604020202020204" pitchFamily="34" charset="0"/>
              </a:rPr>
              <a:t>АСЕ2 рецептор</a:t>
            </a:r>
            <a:endParaRPr lang="ru-RU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750275-4642-46B2-98F2-83CA86042ABB}"/>
              </a:ext>
            </a:extLst>
          </p:cNvPr>
          <p:cNvSpPr/>
          <p:nvPr/>
        </p:nvSpPr>
        <p:spPr>
          <a:xfrm>
            <a:off x="3887440" y="2077152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990073C-80FF-4960-B891-609F3710428E}"/>
              </a:ext>
            </a:extLst>
          </p:cNvPr>
          <p:cNvSpPr/>
          <p:nvPr/>
        </p:nvSpPr>
        <p:spPr>
          <a:xfrm>
            <a:off x="4344640" y="2104399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621E43F7-78A4-42B7-A7D0-A4DD93EFBDD3}"/>
              </a:ext>
            </a:extLst>
          </p:cNvPr>
          <p:cNvSpPr/>
          <p:nvPr/>
        </p:nvSpPr>
        <p:spPr>
          <a:xfrm rot="982643">
            <a:off x="4540382" y="2132073"/>
            <a:ext cx="432048" cy="295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ADCB782-CF33-43E0-887B-BA317FCA1F6B}"/>
              </a:ext>
            </a:extLst>
          </p:cNvPr>
          <p:cNvSpPr/>
          <p:nvPr/>
        </p:nvSpPr>
        <p:spPr>
          <a:xfrm rot="2040433">
            <a:off x="5597205" y="2633939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FFAFAC9-4370-44C3-8F26-10BDCCC50DFA}"/>
              </a:ext>
            </a:extLst>
          </p:cNvPr>
          <p:cNvSpPr/>
          <p:nvPr/>
        </p:nvSpPr>
        <p:spPr>
          <a:xfrm rot="1709255">
            <a:off x="5218434" y="2436433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9ACF5A60-1DDA-4077-8D38-E612D94D1521}"/>
              </a:ext>
            </a:extLst>
          </p:cNvPr>
          <p:cNvSpPr/>
          <p:nvPr/>
        </p:nvSpPr>
        <p:spPr>
          <a:xfrm rot="1232420">
            <a:off x="4883281" y="2324566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F3A5C9F-A05D-4041-9B17-996E80A55B90}"/>
              </a:ext>
            </a:extLst>
          </p:cNvPr>
          <p:cNvSpPr/>
          <p:nvPr/>
        </p:nvSpPr>
        <p:spPr>
          <a:xfrm rot="20047842">
            <a:off x="3127412" y="2216341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D0D01583-2913-41C5-8248-45A3F8A44D5D}"/>
              </a:ext>
            </a:extLst>
          </p:cNvPr>
          <p:cNvSpPr/>
          <p:nvPr/>
        </p:nvSpPr>
        <p:spPr>
          <a:xfrm rot="20047842">
            <a:off x="3443328" y="2077151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1AB983E2-1FF6-4AD8-9AE7-7151B90115EB}"/>
              </a:ext>
            </a:extLst>
          </p:cNvPr>
          <p:cNvSpPr/>
          <p:nvPr/>
        </p:nvSpPr>
        <p:spPr>
          <a:xfrm rot="21257588">
            <a:off x="3564627" y="2112963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6DB39F70-1571-4FF6-A285-E5B7D651B240}"/>
              </a:ext>
            </a:extLst>
          </p:cNvPr>
          <p:cNvSpPr/>
          <p:nvPr/>
        </p:nvSpPr>
        <p:spPr>
          <a:xfrm>
            <a:off x="8259788" y="3786149"/>
            <a:ext cx="432048" cy="2149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FFAD6A-9671-4790-A606-D6226FEA1164}"/>
              </a:ext>
            </a:extLst>
          </p:cNvPr>
          <p:cNvSpPr txBox="1"/>
          <p:nvPr/>
        </p:nvSpPr>
        <p:spPr>
          <a:xfrm>
            <a:off x="2840478" y="1959223"/>
            <a:ext cx="2765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Позаклітинний</a:t>
            </a:r>
            <a:r>
              <a:rPr lang="ru-RU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i="1" dirty="0" err="1">
                <a:latin typeface="Arial" panose="020B0604020202020204" pitchFamily="34" charset="0"/>
                <a:cs typeface="Arial" panose="020B0604020202020204" pitchFamily="34" charset="0"/>
              </a:rPr>
              <a:t>простір</a:t>
            </a:r>
            <a:endParaRPr lang="ru-RU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4E37-4781-4636-88D6-ADE3661E0F29}"/>
              </a:ext>
            </a:extLst>
          </p:cNvPr>
          <p:cNvSpPr txBox="1"/>
          <p:nvPr/>
        </p:nvSpPr>
        <p:spPr>
          <a:xfrm>
            <a:off x="4676714" y="6608556"/>
            <a:ext cx="45801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https://pikabu.ru/story/k_voprosu_o_koronaviruse_2019ncov_7203854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0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56941A6-F1CC-4C74-967F-CCF29B0064EB}"/>
              </a:ext>
            </a:extLst>
          </p:cNvPr>
          <p:cNvCxnSpPr/>
          <p:nvPr/>
        </p:nvCxnSpPr>
        <p:spPr>
          <a:xfrm>
            <a:off x="437744" y="2355559"/>
            <a:ext cx="0" cy="31450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B418DD1-DE53-4F67-A9F1-91D73467C602}"/>
              </a:ext>
            </a:extLst>
          </p:cNvPr>
          <p:cNvCxnSpPr>
            <a:cxnSpLocks/>
          </p:cNvCxnSpPr>
          <p:nvPr/>
        </p:nvCxnSpPr>
        <p:spPr>
          <a:xfrm>
            <a:off x="437745" y="5517232"/>
            <a:ext cx="8094695" cy="401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99642C2-D52B-476A-962E-B1AF92CC0110}"/>
              </a:ext>
            </a:extLst>
          </p:cNvPr>
          <p:cNvCxnSpPr/>
          <p:nvPr/>
        </p:nvCxnSpPr>
        <p:spPr>
          <a:xfrm>
            <a:off x="2771800" y="2355559"/>
            <a:ext cx="0" cy="314503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32FE404-8FE5-44CD-8C6A-6060D032E633}"/>
              </a:ext>
            </a:extLst>
          </p:cNvPr>
          <p:cNvCxnSpPr/>
          <p:nvPr/>
        </p:nvCxnSpPr>
        <p:spPr>
          <a:xfrm>
            <a:off x="5182716" y="2353125"/>
            <a:ext cx="0" cy="314503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B09526-45DC-4356-825A-DDFF3FD330B7}"/>
              </a:ext>
            </a:extLst>
          </p:cNvPr>
          <p:cNvSpPr txBox="1"/>
          <p:nvPr/>
        </p:nvSpPr>
        <p:spPr>
          <a:xfrm>
            <a:off x="437745" y="1643316"/>
            <a:ext cx="227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ранньої інфекції – </a:t>
            </a:r>
            <a:r>
              <a:rPr lang="uk-U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респіраторні симптоми з верхніх дихальних шляхів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:  лихоманка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сухий кашель, діарея, біль голови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662CA-41E1-4970-9822-3211039C180D}"/>
              </a:ext>
            </a:extLst>
          </p:cNvPr>
          <p:cNvSpPr txBox="1"/>
          <p:nvPr/>
        </p:nvSpPr>
        <p:spPr>
          <a:xfrm>
            <a:off x="2943122" y="1571015"/>
            <a:ext cx="210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пневмонії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 порушення дихання, задишка, гіпоксія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PaO2/FiO2≤300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мм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), КТ зміни легень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AC98A-151B-4F0F-B037-56BEC3859090}"/>
              </a:ext>
            </a:extLst>
          </p:cNvPr>
          <p:cNvSpPr txBox="1"/>
          <p:nvPr/>
        </p:nvSpPr>
        <p:spPr>
          <a:xfrm>
            <a:off x="5626776" y="1507079"/>
            <a:ext cx="2940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</a:t>
            </a:r>
            <a:r>
              <a:rPr lang="uk-UA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гіперзапалення</a:t>
            </a:r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 ГРДС, сепсис,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поліорганна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недостатність, серцева недостатність, різке підвищення маркерів запалення – ІЛ-6,  С-РБ, ЛДГ,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феритин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дімер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прокальцитонін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00D81DD4-41A1-48BF-B67F-1726809B4566}"/>
              </a:ext>
            </a:extLst>
          </p:cNvPr>
          <p:cNvSpPr/>
          <p:nvPr/>
        </p:nvSpPr>
        <p:spPr>
          <a:xfrm>
            <a:off x="576363" y="2232412"/>
            <a:ext cx="7346287" cy="2939875"/>
          </a:xfrm>
          <a:custGeom>
            <a:avLst/>
            <a:gdLst>
              <a:gd name="connsiteX0" fmla="*/ 0 w 8599251"/>
              <a:gd name="connsiteY0" fmla="*/ 2393004 h 2393004"/>
              <a:gd name="connsiteX1" fmla="*/ 593387 w 8599251"/>
              <a:gd name="connsiteY1" fmla="*/ 2373549 h 2393004"/>
              <a:gd name="connsiteX2" fmla="*/ 2256817 w 8599251"/>
              <a:gd name="connsiteY2" fmla="*/ 2354093 h 2393004"/>
              <a:gd name="connsiteX3" fmla="*/ 3589506 w 8599251"/>
              <a:gd name="connsiteY3" fmla="*/ 2110902 h 2393004"/>
              <a:gd name="connsiteX4" fmla="*/ 4134255 w 8599251"/>
              <a:gd name="connsiteY4" fmla="*/ 1284051 h 2393004"/>
              <a:gd name="connsiteX5" fmla="*/ 4951379 w 8599251"/>
              <a:gd name="connsiteY5" fmla="*/ 797668 h 2393004"/>
              <a:gd name="connsiteX6" fmla="*/ 8599251 w 8599251"/>
              <a:gd name="connsiteY6" fmla="*/ 0 h 2393004"/>
              <a:gd name="connsiteX7" fmla="*/ 8599251 w 8599251"/>
              <a:gd name="connsiteY7" fmla="*/ 0 h 239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99251" h="2393004">
                <a:moveTo>
                  <a:pt x="0" y="2393004"/>
                </a:moveTo>
                <a:cubicBezTo>
                  <a:pt x="108625" y="2386519"/>
                  <a:pt x="593387" y="2373549"/>
                  <a:pt x="593387" y="2373549"/>
                </a:cubicBezTo>
                <a:lnTo>
                  <a:pt x="2256817" y="2354093"/>
                </a:lnTo>
                <a:cubicBezTo>
                  <a:pt x="2756170" y="2310318"/>
                  <a:pt x="3276600" y="2289242"/>
                  <a:pt x="3589506" y="2110902"/>
                </a:cubicBezTo>
                <a:cubicBezTo>
                  <a:pt x="3902412" y="1932562"/>
                  <a:pt x="3907276" y="1502923"/>
                  <a:pt x="4134255" y="1284051"/>
                </a:cubicBezTo>
                <a:cubicBezTo>
                  <a:pt x="4361234" y="1065179"/>
                  <a:pt x="4207213" y="1011676"/>
                  <a:pt x="4951379" y="797668"/>
                </a:cubicBezTo>
                <a:cubicBezTo>
                  <a:pt x="5695545" y="583660"/>
                  <a:pt x="8599251" y="0"/>
                  <a:pt x="8599251" y="0"/>
                </a:cubicBezTo>
                <a:lnTo>
                  <a:pt x="8599251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184E10-05B3-4C09-AE26-E8F0D9787651}"/>
              </a:ext>
            </a:extLst>
          </p:cNvPr>
          <p:cNvSpPr txBox="1"/>
          <p:nvPr/>
        </p:nvSpPr>
        <p:spPr>
          <a:xfrm>
            <a:off x="3139434" y="5221162"/>
            <a:ext cx="482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Час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DF3AA-C2B2-4FCC-B021-F13322522C47}"/>
              </a:ext>
            </a:extLst>
          </p:cNvPr>
          <p:cNvSpPr txBox="1"/>
          <p:nvPr/>
        </p:nvSpPr>
        <p:spPr>
          <a:xfrm rot="16200000">
            <a:off x="-158837" y="3775601"/>
            <a:ext cx="857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Тяжкість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CFFC3782-481E-4499-B1CD-8A22781AB945}"/>
              </a:ext>
            </a:extLst>
          </p:cNvPr>
          <p:cNvSpPr/>
          <p:nvPr/>
        </p:nvSpPr>
        <p:spPr>
          <a:xfrm>
            <a:off x="828269" y="4209249"/>
            <a:ext cx="2591602" cy="659911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Стадія відповіді на вірус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84AB56FB-58A5-40F2-B234-32AD12293711}"/>
              </a:ext>
            </a:extLst>
          </p:cNvPr>
          <p:cNvSpPr/>
          <p:nvPr/>
        </p:nvSpPr>
        <p:spPr>
          <a:xfrm rot="10800000" flipV="1">
            <a:off x="4494202" y="4139201"/>
            <a:ext cx="3457399" cy="766951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Фаза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гіперзапалення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Цитокіновий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шторм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184E10-05B3-4C09-AE26-E8F0D9787651}"/>
              </a:ext>
            </a:extLst>
          </p:cNvPr>
          <p:cNvSpPr txBox="1"/>
          <p:nvPr/>
        </p:nvSpPr>
        <p:spPr>
          <a:xfrm>
            <a:off x="2301106" y="5653812"/>
            <a:ext cx="86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7-8 день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EC77C-EEC5-4720-8BB3-ECD7EB09D483}"/>
              </a:ext>
            </a:extLst>
          </p:cNvPr>
          <p:cNvSpPr txBox="1"/>
          <p:nvPr/>
        </p:nvSpPr>
        <p:spPr>
          <a:xfrm>
            <a:off x="251520" y="105306"/>
            <a:ext cx="8640960" cy="5232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Стадії перебігу 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CustomShape 1"/>
          <p:cNvSpPr/>
          <p:nvPr/>
        </p:nvSpPr>
        <p:spPr>
          <a:xfrm>
            <a:off x="1907704" y="908640"/>
            <a:ext cx="6912768" cy="5541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Всесвітня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організація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охорони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здоров'я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(ВООЗ) 11 лютого 2020 року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надала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офіційну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назву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інфекції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,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що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викликана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новим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коронавірусом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, - </a:t>
            </a:r>
            <a:r>
              <a:rPr lang="ru-RU" sz="2000" b="1" strike="noStrike" spc="-1" dirty="0">
                <a:solidFill>
                  <a:srgbClr val="0070C0"/>
                </a:solidFill>
                <a:latin typeface="Georgia" pitchFamily="18" charset="0"/>
                <a:ea typeface="DejaVu Sans"/>
              </a:rPr>
              <a:t>COVID-19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(«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Coronavirus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disease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2019»). </a:t>
            </a:r>
            <a:endParaRPr lang="ru-RU" sz="2000" b="0" strike="noStrike" spc="-1" dirty="0" smtClean="0">
              <a:solidFill>
                <a:srgbClr val="000000"/>
              </a:solidFill>
              <a:latin typeface="Georgia" pitchFamily="18" charset="0"/>
              <a:ea typeface="DejaVu Sans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endParaRPr lang="ru-RU" sz="2000" b="0" strike="noStrike" spc="-1" dirty="0" smtClean="0">
              <a:latin typeface="Georgia" pitchFamily="18" charset="0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endParaRPr lang="ru-RU" sz="2000" spc="-1" dirty="0">
              <a:latin typeface="Georgia" pitchFamily="18" charset="0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endParaRPr lang="ru-RU" sz="2000" b="0" strike="noStrike" spc="-1" dirty="0">
              <a:latin typeface="Georgia" pitchFamily="18" charset="0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Міжнародний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комітет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з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таксономії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вірусів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11 лютого 2020 року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присвоїв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офіційну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назву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збуднику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інфекції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- </a:t>
            </a:r>
            <a:r>
              <a:rPr lang="ru-RU" sz="2000" b="1" strike="noStrike" spc="-1" dirty="0">
                <a:solidFill>
                  <a:srgbClr val="0070C0"/>
                </a:solidFill>
                <a:latin typeface="Georgia" pitchFamily="18" charset="0"/>
                <a:ea typeface="DejaVu Sans"/>
              </a:rPr>
              <a:t>SARS-CoV-2</a:t>
            </a:r>
            <a:r>
              <a:rPr lang="ru-RU" sz="2000" b="1" strike="noStrike" spc="-1" dirty="0" smtClean="0">
                <a:solidFill>
                  <a:srgbClr val="0070C0"/>
                </a:solidFill>
                <a:latin typeface="Georgia" pitchFamily="18" charset="0"/>
                <a:ea typeface="DejaVu Sans"/>
              </a:rPr>
              <a:t>.</a:t>
            </a: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endParaRPr lang="ru-RU" sz="2000" b="1" spc="-1" dirty="0">
              <a:solidFill>
                <a:srgbClr val="0070C0"/>
              </a:solidFill>
              <a:latin typeface="Georgia" pitchFamily="18" charset="0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endParaRPr lang="ru-RU" sz="2000" b="0" strike="noStrike" spc="-1" dirty="0">
              <a:latin typeface="Georgia" pitchFamily="18" charset="0"/>
            </a:endParaRPr>
          </a:p>
          <a:p>
            <a:pPr marL="343080" indent="-340200">
              <a:lnSpc>
                <a:spcPct val="100000"/>
              </a:lnSpc>
              <a:spcBef>
                <a:spcPts val="561"/>
              </a:spcBef>
              <a:buClr>
                <a:srgbClr val="0070C0"/>
              </a:buClr>
              <a:buFont typeface="Arial"/>
              <a:buChar char="•"/>
            </a:pP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11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березня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2020 року ВООЗ </a:t>
            </a:r>
            <a:r>
              <a:rPr lang="ru-RU" sz="2000" b="0" strike="noStrike" spc="-1" dirty="0" err="1">
                <a:solidFill>
                  <a:srgbClr val="000000"/>
                </a:solidFill>
                <a:latin typeface="Georgia" pitchFamily="18" charset="0"/>
                <a:ea typeface="DejaVu Sans"/>
              </a:rPr>
              <a:t>оголосила</a:t>
            </a:r>
            <a:r>
              <a:rPr lang="ru-RU" sz="2000" b="0" strike="noStrike" spc="-1" dirty="0">
                <a:solidFill>
                  <a:srgbClr val="000000"/>
                </a:solidFill>
                <a:latin typeface="Georgia" pitchFamily="18" charset="0"/>
                <a:ea typeface="DejaVu Sans"/>
              </a:rPr>
              <a:t> про початок </a:t>
            </a:r>
            <a:r>
              <a:rPr lang="ru-RU" sz="2000" b="1" strike="noStrike" spc="-1" dirty="0" err="1">
                <a:solidFill>
                  <a:srgbClr val="0070C0"/>
                </a:solidFill>
                <a:latin typeface="Georgia" pitchFamily="18" charset="0"/>
                <a:ea typeface="DejaVu Sans"/>
              </a:rPr>
              <a:t>пандемії</a:t>
            </a:r>
            <a:r>
              <a:rPr lang="ru-RU" sz="2000" b="1" strike="noStrike" spc="-1" dirty="0">
                <a:solidFill>
                  <a:srgbClr val="0070C0"/>
                </a:solidFill>
                <a:latin typeface="Georgia" pitchFamily="18" charset="0"/>
                <a:ea typeface="DejaVu Sans"/>
              </a:rPr>
              <a:t> COVID-19.</a:t>
            </a:r>
            <a:endParaRPr lang="ru-RU" sz="2000" b="0" strike="noStrike" spc="-1" dirty="0">
              <a:latin typeface="Georgia" pitchFamily="18" charset="0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</a:pPr>
            <a:endParaRPr lang="ru-RU" sz="2000" b="0" strike="noStrike" spc="-1" dirty="0"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>
            <a:off x="186120" y="217440"/>
            <a:ext cx="8494200" cy="577080"/>
          </a:xfrm>
          <a:prstGeom prst="rect">
            <a:avLst/>
          </a:prstGeom>
          <a:noFill/>
          <a:ln w="38160">
            <a:solidFill>
              <a:schemeClr val="tx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17375E"/>
                </a:solidFill>
                <a:latin typeface="Arial"/>
                <a:ea typeface="DejaVu Sans"/>
              </a:rPr>
              <a:t>КОРОНАВІРУСНА ХВОРОБА COVID-19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9" name="Picture 2" descr="Поради щодо висвітлення ситуації, пов'язаної з поширенням COVID-19 ...">
            <a:extLst>
              <a:ext uri="{FF2B5EF4-FFF2-40B4-BE49-F238E27FC236}">
                <a16:creationId xmlns:a16="http://schemas.microsoft.com/office/drawing/2014/main" id="{72A52FFE-E9C1-410C-90D0-603485E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2088232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Поради щодо висвітлення ситуації, пов'язаної з поширенням COVID-19 ...">
            <a:extLst>
              <a:ext uri="{FF2B5EF4-FFF2-40B4-BE49-F238E27FC236}">
                <a16:creationId xmlns:a16="http://schemas.microsoft.com/office/drawing/2014/main" id="{72A52FFE-E9C1-410C-90D0-603485E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928"/>
            <a:ext cx="2088232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Поради щодо висвітлення ситуації, пов'язаної з поширенням COVID-19 ...">
            <a:extLst>
              <a:ext uri="{FF2B5EF4-FFF2-40B4-BE49-F238E27FC236}">
                <a16:creationId xmlns:a16="http://schemas.microsoft.com/office/drawing/2014/main" id="{72A52FFE-E9C1-410C-90D0-603485E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088232" cy="14401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51640" y="194760"/>
            <a:ext cx="8492400" cy="561960"/>
          </a:xfrm>
          <a:prstGeom prst="rect">
            <a:avLst/>
          </a:prstGeom>
          <a:noFill/>
          <a:ln w="38160">
            <a:solidFill>
              <a:schemeClr val="tx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100" b="1" strike="noStrike" spc="-1">
                <a:solidFill>
                  <a:srgbClr val="17375E"/>
                </a:solidFill>
                <a:latin typeface="Arial"/>
                <a:ea typeface="DejaVu Sans"/>
              </a:rPr>
              <a:t>СТУПЕНІ ВАЖКОСТІ COVID-19</a:t>
            </a:r>
            <a:endParaRPr lang="ru-RU" sz="3100" b="0" strike="noStrike" spc="-1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382088915"/>
              </p:ext>
            </p:extLst>
          </p:nvPr>
        </p:nvGraphicFramePr>
        <p:xfrm>
          <a:off x="107640" y="612000"/>
          <a:ext cx="8852400" cy="597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www.umj.com.ua/wp/wp-content/uploads/2020/07/news_29_22-2_fmt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548680"/>
            <a:ext cx="6552728" cy="604867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15616" y="116632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latin typeface="Georgia" pitchFamily="18" charset="0"/>
              </a:rPr>
              <a:t>Патогенетичний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процес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ураження</a:t>
            </a:r>
            <a:r>
              <a:rPr lang="ru-RU" b="1" dirty="0" smtClean="0">
                <a:latin typeface="Georgia" pitchFamily="18" charset="0"/>
              </a:rPr>
              <a:t> </a:t>
            </a:r>
            <a:r>
              <a:rPr lang="ru-RU" b="1" dirty="0" err="1" smtClean="0">
                <a:latin typeface="Georgia" pitchFamily="18" charset="0"/>
              </a:rPr>
              <a:t>легень</a:t>
            </a:r>
            <a:r>
              <a:rPr lang="ru-RU" b="1" dirty="0" smtClean="0">
                <a:latin typeface="Georgia" pitchFamily="18" charset="0"/>
              </a:rPr>
              <a:t> при COVID-19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988840"/>
            <a:ext cx="8424936" cy="4536504"/>
          </a:xfrm>
        </p:spPr>
        <p:txBody>
          <a:bodyPr>
            <a:normAutofit fontScale="77500" lnSpcReduction="20000"/>
          </a:bodyPr>
          <a:lstStyle/>
          <a:p>
            <a:pPr marL="0" indent="0">
              <a:buClr>
                <a:srgbClr val="0070C0"/>
              </a:buClr>
              <a:buNone/>
            </a:pPr>
            <a:r>
              <a:rPr lang="uk-UA" b="1" i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Групи ризику тяжкого перебігу захворювання і ризику летального наслідку</a:t>
            </a:r>
          </a:p>
          <a:p>
            <a:pPr>
              <a:buClr>
                <a:schemeClr val="tx2"/>
              </a:buClr>
            </a:pPr>
            <a:r>
              <a:rPr lang="uk-UA" dirty="0">
                <a:latin typeface="Arial" pitchFamily="34" charset="0"/>
                <a:cs typeface="Arial" pitchFamily="34" charset="0"/>
              </a:rPr>
              <a:t>Люди старше 60 років</a:t>
            </a:r>
          </a:p>
          <a:p>
            <a:pPr>
              <a:buClr>
                <a:schemeClr val="tx2"/>
              </a:buClr>
            </a:pPr>
            <a:r>
              <a:rPr lang="uk-UA" dirty="0">
                <a:latin typeface="Arial" pitchFamily="34" charset="0"/>
                <a:cs typeface="Arial" pitchFamily="34" charset="0"/>
              </a:rPr>
              <a:t>Пацієнти із хронічними захворюваннями (патологія органів дихання, діабет, онкологічні захворювання, особливо за необхідності проходження курсів хіміотерапії, недуги серцево-судинної системи, особливо в фазі декомпенсації).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Ожиріння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індексом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маси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тіла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40 кг/м</a:t>
            </a:r>
            <a:r>
              <a:rPr lang="ru-RU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Пацієнти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які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тривало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приймають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глюкокортикоїдну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терапію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Після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трансплантації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органів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chemeClr val="tx2"/>
              </a:buClr>
            </a:pP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Вагітні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Clr>
                <a:srgbClr val="0070C0"/>
              </a:buClr>
              <a:buNone/>
            </a:pPr>
            <a:endParaRPr lang="uk-UA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7524" y="332656"/>
            <a:ext cx="8496944" cy="5232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Групи ризику тяжкого перебігу 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D1C90E-3969-455D-BEB0-EBDB669E570E}"/>
              </a:ext>
            </a:extLst>
          </p:cNvPr>
          <p:cNvSpPr txBox="1"/>
          <p:nvPr/>
        </p:nvSpPr>
        <p:spPr>
          <a:xfrm>
            <a:off x="323528" y="1289084"/>
            <a:ext cx="8609088" cy="4001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uk-UA" sz="2000" b="1" dirty="0">
                <a:latin typeface="Arial" panose="020B0604020202020204" pitchFamily="34" charset="0"/>
                <a:cs typeface="Arial" panose="020B0604020202020204" pitchFamily="34" charset="0"/>
              </a:rPr>
              <a:t>Сприйнятливість  до збудника є високою у всіх групах населення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6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овід-19, грип або застуда? Як розпізнати хворобу за першим симптомом -  дослід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5"/>
            <a:ext cx="8784976" cy="568863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19672" y="6309320"/>
            <a:ext cx="595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Диференційна діагностика грипу та </a:t>
            </a:r>
            <a:r>
              <a:rPr lang="en-US" b="1" dirty="0" smtClean="0">
                <a:latin typeface="Georgia" pitchFamily="18" charset="0"/>
              </a:rPr>
              <a:t> COVID 19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Ковід-19, грип або застуда? Як розпізнати хворобу за першим симптомом -  дослідженн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8856984" cy="52565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6237312"/>
            <a:ext cx="7128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Диференційна діагностика грипу та </a:t>
            </a:r>
            <a:r>
              <a:rPr lang="en-US" b="1" dirty="0" smtClean="0">
                <a:latin typeface="Georgia" pitchFamily="18" charset="0"/>
              </a:rPr>
              <a:t> COVID 19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content.fiev20-1.fna.fbcdn.net/v/t1.0-9/100531114_1157314287994356_6243638204948283392_o.jpg?_nc_cat=104&amp;_nc_sid=8bfeb9&amp;_nc_ohc=JNANa3omzV0AX9QbIdM&amp;_nc_ht=scontent.fiev20-1.fna&amp;oh=2c6be0508a2a5d689cf6a60367af5a25&amp;oe=5F9431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0"/>
            <a:ext cx="756084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На изображении может находиться: текст «hts://oor/10/0-03 doi.org/10 WHAT'S NEW IN INTENSIVE CARE Twenty articles that critical care clinicians should read about COVID-19 Jennifer Y.Tsang12 Alexandra Binnie4.5,6* Tsang and RobertA Fowler7,8,9,10 SYNTHETIC ANTIBODIES ANTICOAGULATION CONVALESCENT PLASMA THROMBOSIS ?ecmo SARS-COV-2 DIRECT RECTCYTOTOXICITY CYTOTOXICITY ARDS ?AWAKE PRONING *REMDESIVIR INFLAMMATION BARICITINIB ? ?HFNO CORTICOSTEROIDS TOCILIZUMAB»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0"/>
            <a:ext cx="8568952" cy="666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AutoShape 2" descr="Для людей с онкологическими болезнями эпидемия коронавируса особенно  опасна. Вот инструкция для тех, кто болеет, и для их близких — Medu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0" name="AutoShape 4" descr="Для людей с онкологическими болезнями эпидемия коронавируса особенно  опасна. Вот инструкция для тех, кто болеет, и для их близких — Medu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2" name="AutoShape 6" descr="Для людей с онкологическими болезнями эпидемия коронавируса особенно  опасна. Вот инструкция для тех, кто болеет, и для их близких — Meduz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6264" name="AutoShape 8" descr="data:image/gif;base64,R0lGODlhAQABAPAAAPLy8gAAACH5BAAAAAAALAAAAAABAAEAAAICRAEAOw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6266" name="Picture 10" descr="Що треба знати про новий коронавірус: поширення, симптоми, небезпека,  лікування | Українська правда _Житт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-459432"/>
            <a:ext cx="7632848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Що робити, якщо ви запідозрили у себе коронавірус. Алгоритм дій @  Закарпаття онлай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531440"/>
            <a:ext cx="7143750" cy="7143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066" y="268461"/>
            <a:ext cx="8496944" cy="56938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СИМПТОМИ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31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Поради щодо висвітлення ситуації, пов'язаної з поширенням COVID-19 ...">
            <a:extLst>
              <a:ext uri="{FF2B5EF4-FFF2-40B4-BE49-F238E27FC236}">
                <a16:creationId xmlns:a16="http://schemas.microsoft.com/office/drawing/2014/main" id="{72A52FFE-E9C1-410C-90D0-603485E01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7921">
            <a:off x="2638175" y="2500245"/>
            <a:ext cx="2818026" cy="19979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B9FFF9-CD69-49B0-B5E3-F135C3F2790E}"/>
              </a:ext>
            </a:extLst>
          </p:cNvPr>
          <p:cNvSpPr txBox="1"/>
          <p:nvPr/>
        </p:nvSpPr>
        <p:spPr>
          <a:xfrm>
            <a:off x="297066" y="1874728"/>
            <a:ext cx="31998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ОСНОВНІ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Лихоманка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Кашель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Діарея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Зниження апетиту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Нудота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Втрату смаку й нюху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29F735-EFD7-49F1-8266-9520F468AEB4}"/>
              </a:ext>
            </a:extLst>
          </p:cNvPr>
          <p:cNvSpPr txBox="1"/>
          <p:nvPr/>
        </p:nvSpPr>
        <p:spPr>
          <a:xfrm>
            <a:off x="5508104" y="1729499"/>
            <a:ext cx="345638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МОЖЛИВІ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Головні болі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Серцебиття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Відчуття стиснення грудної клітки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Загальна втома</a:t>
            </a:r>
          </a:p>
          <a:p>
            <a:pPr marL="285750" indent="-285750">
              <a:buFontTx/>
              <a:buChar char="-"/>
            </a:pP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язові</a:t>
            </a:r>
            <a:r>
              <a:rPr lang="uk-UA" sz="2800" i="1" dirty="0">
                <a:latin typeface="Arial" panose="020B0604020202020204" pitchFamily="34" charset="0"/>
                <a:cs typeface="Arial" panose="020B0604020202020204" pitchFamily="34" charset="0"/>
              </a:rPr>
              <a:t> болі</a:t>
            </a:r>
          </a:p>
        </p:txBody>
      </p:sp>
    </p:spTree>
    <p:extLst>
      <p:ext uri="{BB962C8B-B14F-4D97-AF65-F5344CB8AC3E}">
        <p14:creationId xmlns:p14="http://schemas.microsoft.com/office/powerpoint/2010/main" val="1512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Picture 2" descr="Результат пошуку зображень за запитом китайский коронавирус"/>
          <p:cNvPicPr/>
          <p:nvPr/>
        </p:nvPicPr>
        <p:blipFill>
          <a:blip r:embed="rId2" cstate="print"/>
          <a:stretch/>
        </p:blipFill>
        <p:spPr>
          <a:xfrm>
            <a:off x="1259640" y="1340640"/>
            <a:ext cx="6686280" cy="4597920"/>
          </a:xfrm>
          <a:prstGeom prst="rect">
            <a:avLst/>
          </a:prstGeom>
          <a:ln>
            <a:noFill/>
          </a:ln>
        </p:spPr>
      </p:pic>
      <p:sp>
        <p:nvSpPr>
          <p:cNvPr id="165" name="CustomShape 1"/>
          <p:cNvSpPr/>
          <p:nvPr/>
        </p:nvSpPr>
        <p:spPr>
          <a:xfrm>
            <a:off x="179640" y="188640"/>
            <a:ext cx="8494200" cy="577080"/>
          </a:xfrm>
          <a:prstGeom prst="rect">
            <a:avLst/>
          </a:prstGeom>
          <a:noFill/>
          <a:ln w="38160">
            <a:solidFill>
              <a:schemeClr val="tx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17375E"/>
                </a:solidFill>
                <a:latin typeface="Arial"/>
                <a:ea typeface="DejaVu Sans"/>
              </a:rPr>
              <a:t>ВІРУС COVID 2019</a:t>
            </a:r>
            <a:endParaRPr lang="ru-RU" sz="3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iev20-1.fna.fbcdn.net/v/t1.0-9/122942889_3334147566633916_2655525213234076442_o.jpg?_nc_cat=109&amp;ccb=2&amp;_nc_sid=9267fe&amp;_nc_ohc=ohtH_Z_TRc4AX9JjtWM&amp;_nc_ht=scontent.fiev20-1.fna&amp;oh=c8eabe52a029a406be752c0c5febe896&amp;oe=5FBD59D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8064896" cy="5340797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475656" y="5877272"/>
            <a:ext cx="6365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dirty="0" err="1" smtClean="0">
                <a:solidFill>
                  <a:srgbClr val="FF0000"/>
                </a:solidFill>
                <a:latin typeface="Georgia" pitchFamily="18" charset="0"/>
              </a:rPr>
              <a:t>Тромбоваскуліт</a:t>
            </a:r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b="1" dirty="0" smtClean="0">
                <a:latin typeface="Georgia" pitchFamily="18" charset="0"/>
              </a:rPr>
              <a:t>– універсальний </a:t>
            </a:r>
            <a:r>
              <a:rPr lang="uk-UA" b="1" dirty="0" err="1" smtClean="0">
                <a:latin typeface="Georgia" pitchFamily="18" charset="0"/>
              </a:rPr>
              <a:t>патогенечний</a:t>
            </a:r>
            <a:r>
              <a:rPr lang="uk-UA" b="1" dirty="0" smtClean="0">
                <a:latin typeface="Georgia" pitchFamily="18" charset="0"/>
              </a:rPr>
              <a:t> </a:t>
            </a:r>
          </a:p>
          <a:p>
            <a:pPr algn="ctr"/>
            <a:r>
              <a:rPr lang="uk-UA" b="1" dirty="0" smtClean="0">
                <a:latin typeface="Georgia" pitchFamily="18" charset="0"/>
              </a:rPr>
              <a:t>механізм ураження органів і систем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Picture 6" descr="Результат пошуку зображень за запитом &quot;оксиметрия норма&quot;"/>
          <p:cNvPicPr/>
          <p:nvPr/>
        </p:nvPicPr>
        <p:blipFill>
          <a:blip r:embed="rId2" cstate="print"/>
          <a:stretch/>
        </p:blipFill>
        <p:spPr>
          <a:xfrm>
            <a:off x="5029200" y="3733920"/>
            <a:ext cx="3798720" cy="3722760"/>
          </a:xfrm>
          <a:prstGeom prst="rect">
            <a:avLst/>
          </a:prstGeom>
          <a:ln>
            <a:noFill/>
          </a:ln>
        </p:spPr>
      </p:pic>
      <p:pic>
        <p:nvPicPr>
          <p:cNvPr id="254" name="Picture 2" descr="norma"/>
          <p:cNvPicPr/>
          <p:nvPr/>
        </p:nvPicPr>
        <p:blipFill>
          <a:blip r:embed="rId3" cstate="print"/>
          <a:stretch/>
        </p:blipFill>
        <p:spPr>
          <a:xfrm>
            <a:off x="838080" y="228600"/>
            <a:ext cx="7532640" cy="3265560"/>
          </a:xfrm>
          <a:prstGeom prst="rect">
            <a:avLst/>
          </a:prstGeom>
          <a:ln>
            <a:noFill/>
          </a:ln>
          <a:effectLst>
            <a:outerShdw dist="138479" dir="2700000">
              <a:srgbClr val="333333">
                <a:alpha val="65000"/>
              </a:srgbClr>
            </a:outerShdw>
          </a:effectLst>
        </p:spPr>
      </p:pic>
      <p:pic>
        <p:nvPicPr>
          <p:cNvPr id="255" name="Picture 4" descr="Результат пошуку зображень за запитом &quot;оксиметрия норма&quot;"/>
          <p:cNvPicPr/>
          <p:nvPr/>
        </p:nvPicPr>
        <p:blipFill>
          <a:blip r:embed="rId4" cstate="print"/>
          <a:stretch/>
        </p:blipFill>
        <p:spPr>
          <a:xfrm>
            <a:off x="914400" y="3886200"/>
            <a:ext cx="4408560" cy="2351160"/>
          </a:xfrm>
          <a:prstGeom prst="rect">
            <a:avLst/>
          </a:prstGeom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763688" y="6093296"/>
            <a:ext cx="362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C00000"/>
                </a:solidFill>
                <a:latin typeface="Georgia" pitchFamily="18" charset="0"/>
              </a:rPr>
              <a:t>Контроль сатурації і пульсу</a:t>
            </a:r>
            <a:endParaRPr lang="ru-RU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Рисунок 249"/>
          <p:cNvPicPr/>
          <p:nvPr/>
        </p:nvPicPr>
        <p:blipFill>
          <a:blip r:embed="rId2" cstate="print"/>
          <a:stretch/>
        </p:blipFill>
        <p:spPr>
          <a:xfrm>
            <a:off x="1259632" y="332656"/>
            <a:ext cx="6794968" cy="5544616"/>
          </a:xfrm>
          <a:prstGeom prst="rect">
            <a:avLst/>
          </a:prstGeom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1907704" y="6093296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Лабораторні показники </a:t>
            </a:r>
            <a:r>
              <a:rPr lang="uk-UA" b="1" dirty="0" err="1" smtClean="0">
                <a:solidFill>
                  <a:srgbClr val="FF0000"/>
                </a:solidFill>
                <a:latin typeface="Georgia" pitchFamily="18" charset="0"/>
              </a:rPr>
              <a:t>“цитокінового</a:t>
            </a:r>
            <a:r>
              <a:rPr lang="uk-UA" b="1" dirty="0" smtClean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  <a:latin typeface="Georgia" pitchFamily="18" charset="0"/>
              </a:rPr>
              <a:t>шторму”</a:t>
            </a:r>
            <a:endParaRPr lang="ru-RU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s://scontent.fiev20-1.fna.fbcdn.net/v/t1.0-9/119513899_790542311693868_4730967404052061725_o.jpg?_nc_cat=110&amp;_nc_sid=b9115d&amp;_nc_ohc=hVQBoRy7bV4AX95RjkR&amp;_nc_ht=scontent.fiev20-1.fna&amp;oh=7450389258ce52692ac6316c9e9cdcdd&amp;oe=5F85517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712968" cy="6669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476672"/>
            <a:ext cx="9252521" cy="6029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Мелатонин помогает в лечении коронавируса COVID-19 | Укртелеме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04664"/>
            <a:ext cx="6912768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EFB11263-87E5-4493-9BAB-2F6E0FEC86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911697"/>
              </p:ext>
            </p:extLst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03032">
                  <a:extLst>
                    <a:ext uri="{9D8B030D-6E8A-4147-A177-3AD203B41FA5}">
                      <a16:colId xmlns:a16="http://schemas.microsoft.com/office/drawing/2014/main" val="3960631205"/>
                    </a:ext>
                  </a:extLst>
                </a:gridCol>
                <a:gridCol w="2026568">
                  <a:extLst>
                    <a:ext uri="{9D8B030D-6E8A-4147-A177-3AD203B41FA5}">
                      <a16:colId xmlns:a16="http://schemas.microsoft.com/office/drawing/2014/main" val="2127465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Підвищення температури тіла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841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Кашель (сухий або з незначною кількістю харкотиння)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52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Задишка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Втомлюваність, слабкість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704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Відчуття </a:t>
                      </a:r>
                      <a:r>
                        <a:rPr lang="uk-UA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здавлення</a:t>
                      </a:r>
                      <a:r>
                        <a:rPr lang="uk-UA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грудній клітці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0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 у горлі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258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667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Зниження смаку й нюху (аносмія)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10-12%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64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Ознаки </a:t>
                      </a:r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r>
                        <a:rPr lang="ru-RU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юнктивіту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8-10%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366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7066" y="268461"/>
            <a:ext cx="8496944" cy="56938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ОСНОВНІ КЛІНІЧНІ СИМПТОМИ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31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0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EFB11263-87E5-4493-9BAB-2F6E0FEC864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3606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203032">
                  <a:extLst>
                    <a:ext uri="{9D8B030D-6E8A-4147-A177-3AD203B41FA5}">
                      <a16:colId xmlns:a16="http://schemas.microsoft.com/office/drawing/2014/main" val="3960631205"/>
                    </a:ext>
                  </a:extLst>
                </a:gridCol>
                <a:gridCol w="2026568">
                  <a:extLst>
                    <a:ext uri="{9D8B030D-6E8A-4147-A177-3AD203B41FA5}">
                      <a16:colId xmlns:a16="http://schemas.microsoft.com/office/drawing/2014/main" val="2127465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Підвищення температури тіла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&gt;90%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9841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Кашель (сухий або з незначною кількістю харкотиння)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528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Задишка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2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Втомлюваність, слабкість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17049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Відчуття </a:t>
                      </a:r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закладеності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в грудній клітці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6905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 у горлі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15-20%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92584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56674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Зниження смаку й нюху (аносмія)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10-12%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06428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Ознаки </a:t>
                      </a:r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</a:t>
                      </a:r>
                      <a:r>
                        <a:rPr lang="en-US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’</a:t>
                      </a:r>
                      <a:r>
                        <a:rPr lang="ru-RU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юнктивіту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8-10%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1036660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7066" y="268461"/>
            <a:ext cx="8496944" cy="569387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ОСНОВНІ КЛІНІЧНІ СИМПТОМИ </a:t>
            </a:r>
            <a:r>
              <a:rPr lang="en-US" sz="31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31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81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D46C7A3A-DC7F-4948-8DE9-C95292B9C3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5537302"/>
              </p:ext>
            </p:extLst>
          </p:nvPr>
        </p:nvGraphicFramePr>
        <p:xfrm>
          <a:off x="252252" y="1628800"/>
          <a:ext cx="8496212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3484">
                  <a:extLst>
                    <a:ext uri="{9D8B030D-6E8A-4147-A177-3AD203B41FA5}">
                      <a16:colId xmlns:a16="http://schemas.microsoft.com/office/drawing/2014/main" val="1112877765"/>
                    </a:ext>
                  </a:extLst>
                </a:gridCol>
                <a:gridCol w="2304622">
                  <a:extLst>
                    <a:ext uri="{9D8B030D-6E8A-4147-A177-3AD203B41FA5}">
                      <a16:colId xmlns:a16="http://schemas.microsoft.com/office/drawing/2014/main" val="455829631"/>
                    </a:ext>
                  </a:extLst>
                </a:gridCol>
                <a:gridCol w="2124053">
                  <a:extLst>
                    <a:ext uri="{9D8B030D-6E8A-4147-A177-3AD203B41FA5}">
                      <a16:colId xmlns:a16="http://schemas.microsoft.com/office/drawing/2014/main" val="1228889511"/>
                    </a:ext>
                  </a:extLst>
                </a:gridCol>
                <a:gridCol w="2124053">
                  <a:extLst>
                    <a:ext uri="{9D8B030D-6E8A-4147-A177-3AD203B41FA5}">
                      <a16:colId xmlns:a16="http://schemas.microsoft.com/office/drawing/2014/main" val="255576054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СИМПТОМИ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КОРОНАВІРУСНА ХВОРОБА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ПРОСТУДА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ГРИП</a:t>
                      </a:r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72231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Підвищення температури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Рідко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540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Втома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 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141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Кашель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Незначно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17827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Чхання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Немає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1463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Артралгії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Рідко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1331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Нежить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88900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 у горлі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3158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Діарея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Рідко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Немає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4813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Біль голови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Рідко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rgbClr val="C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Часто</a:t>
                      </a:r>
                      <a:endParaRPr lang="ru-RU" b="1" dirty="0">
                        <a:solidFill>
                          <a:srgbClr val="C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37953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Задишка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Іноді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Немає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Немає 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8531504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51520" y="105306"/>
            <a:ext cx="8640960" cy="1384995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ОСНОВНІ ВІДМІННОСТІ МІЖ СИМПТОМАМИ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r>
              <a:rPr lang="uk-UA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, ПРОСТУДНИМИ ЗАХВОРЮВАННЯМИ  І ГРИПОМ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F56941A6-F1CC-4C74-967F-CCF29B0064EB}"/>
              </a:ext>
            </a:extLst>
          </p:cNvPr>
          <p:cNvCxnSpPr/>
          <p:nvPr/>
        </p:nvCxnSpPr>
        <p:spPr>
          <a:xfrm>
            <a:off x="437744" y="2355559"/>
            <a:ext cx="0" cy="3145037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B418DD1-DE53-4F67-A9F1-91D73467C602}"/>
              </a:ext>
            </a:extLst>
          </p:cNvPr>
          <p:cNvCxnSpPr>
            <a:cxnSpLocks/>
          </p:cNvCxnSpPr>
          <p:nvPr/>
        </p:nvCxnSpPr>
        <p:spPr>
          <a:xfrm>
            <a:off x="437745" y="5517232"/>
            <a:ext cx="8094695" cy="4012"/>
          </a:xfrm>
          <a:prstGeom prst="line">
            <a:avLst/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799642C2-D52B-476A-962E-B1AF92CC0110}"/>
              </a:ext>
            </a:extLst>
          </p:cNvPr>
          <p:cNvCxnSpPr/>
          <p:nvPr/>
        </p:nvCxnSpPr>
        <p:spPr>
          <a:xfrm>
            <a:off x="2771800" y="2355559"/>
            <a:ext cx="0" cy="314503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32FE404-8FE5-44CD-8C6A-6060D032E633}"/>
              </a:ext>
            </a:extLst>
          </p:cNvPr>
          <p:cNvCxnSpPr/>
          <p:nvPr/>
        </p:nvCxnSpPr>
        <p:spPr>
          <a:xfrm>
            <a:off x="5182716" y="2353125"/>
            <a:ext cx="0" cy="3145037"/>
          </a:xfrm>
          <a:prstGeom prst="line">
            <a:avLst/>
          </a:prstGeom>
          <a:ln w="2857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B09526-45DC-4356-825A-DDFF3FD330B7}"/>
              </a:ext>
            </a:extLst>
          </p:cNvPr>
          <p:cNvSpPr txBox="1"/>
          <p:nvPr/>
        </p:nvSpPr>
        <p:spPr>
          <a:xfrm>
            <a:off x="437745" y="1643316"/>
            <a:ext cx="22776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ранньої інфекції – </a:t>
            </a:r>
            <a:r>
              <a:rPr lang="uk-UA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респіраторні симптоми з верхніх дихальних шляхів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:  лихоманка</a:t>
            </a:r>
            <a:r>
              <a:rPr lang="uk-UA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сухий кашель, діарея, біль голови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A662CA-41E1-4970-9822-3211039C180D}"/>
              </a:ext>
            </a:extLst>
          </p:cNvPr>
          <p:cNvSpPr txBox="1"/>
          <p:nvPr/>
        </p:nvSpPr>
        <p:spPr>
          <a:xfrm>
            <a:off x="2943122" y="1571015"/>
            <a:ext cx="210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пневмонії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 порушення дихання, задишка, гіпоксія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PaO2/FiO2≤300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мм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рт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ст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), КТ зміни легень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7AC98A-151B-4F0F-B037-56BEC3859090}"/>
              </a:ext>
            </a:extLst>
          </p:cNvPr>
          <p:cNvSpPr txBox="1"/>
          <p:nvPr/>
        </p:nvSpPr>
        <p:spPr>
          <a:xfrm>
            <a:off x="5626776" y="1507079"/>
            <a:ext cx="29408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uk-UA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тадія</a:t>
            </a:r>
            <a:r>
              <a:rPr lang="uk-UA" sz="16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  <a:p>
            <a:pPr algn="ctr"/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</a:t>
            </a:r>
            <a:r>
              <a:rPr lang="uk-UA" sz="16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гіперзапалення</a:t>
            </a:r>
            <a:r>
              <a:rPr lang="uk-UA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– ГРДС, сепсис,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поліорганна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 недостатність, серцева недостатність, різке підвищення маркерів запалення – ІЛ-6,  С-РБ, ЛДГ,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феритин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D-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дімер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uk-UA" sz="1600" dirty="0" err="1">
                <a:latin typeface="Arial" panose="020B0604020202020204" pitchFamily="34" charset="0"/>
                <a:cs typeface="Arial" panose="020B0604020202020204" pitchFamily="34" charset="0"/>
              </a:rPr>
              <a:t>прокальцитонін</a:t>
            </a:r>
            <a:r>
              <a:rPr lang="uk-UA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00D81DD4-41A1-48BF-B67F-1726809B4566}"/>
              </a:ext>
            </a:extLst>
          </p:cNvPr>
          <p:cNvSpPr/>
          <p:nvPr/>
        </p:nvSpPr>
        <p:spPr>
          <a:xfrm>
            <a:off x="576363" y="2232412"/>
            <a:ext cx="7346287" cy="2939875"/>
          </a:xfrm>
          <a:custGeom>
            <a:avLst/>
            <a:gdLst>
              <a:gd name="connsiteX0" fmla="*/ 0 w 8599251"/>
              <a:gd name="connsiteY0" fmla="*/ 2393004 h 2393004"/>
              <a:gd name="connsiteX1" fmla="*/ 593387 w 8599251"/>
              <a:gd name="connsiteY1" fmla="*/ 2373549 h 2393004"/>
              <a:gd name="connsiteX2" fmla="*/ 2256817 w 8599251"/>
              <a:gd name="connsiteY2" fmla="*/ 2354093 h 2393004"/>
              <a:gd name="connsiteX3" fmla="*/ 3589506 w 8599251"/>
              <a:gd name="connsiteY3" fmla="*/ 2110902 h 2393004"/>
              <a:gd name="connsiteX4" fmla="*/ 4134255 w 8599251"/>
              <a:gd name="connsiteY4" fmla="*/ 1284051 h 2393004"/>
              <a:gd name="connsiteX5" fmla="*/ 4951379 w 8599251"/>
              <a:gd name="connsiteY5" fmla="*/ 797668 h 2393004"/>
              <a:gd name="connsiteX6" fmla="*/ 8599251 w 8599251"/>
              <a:gd name="connsiteY6" fmla="*/ 0 h 2393004"/>
              <a:gd name="connsiteX7" fmla="*/ 8599251 w 8599251"/>
              <a:gd name="connsiteY7" fmla="*/ 0 h 2393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599251" h="2393004">
                <a:moveTo>
                  <a:pt x="0" y="2393004"/>
                </a:moveTo>
                <a:cubicBezTo>
                  <a:pt x="108625" y="2386519"/>
                  <a:pt x="593387" y="2373549"/>
                  <a:pt x="593387" y="2373549"/>
                </a:cubicBezTo>
                <a:lnTo>
                  <a:pt x="2256817" y="2354093"/>
                </a:lnTo>
                <a:cubicBezTo>
                  <a:pt x="2756170" y="2310318"/>
                  <a:pt x="3276600" y="2289242"/>
                  <a:pt x="3589506" y="2110902"/>
                </a:cubicBezTo>
                <a:cubicBezTo>
                  <a:pt x="3902412" y="1932562"/>
                  <a:pt x="3907276" y="1502923"/>
                  <a:pt x="4134255" y="1284051"/>
                </a:cubicBezTo>
                <a:cubicBezTo>
                  <a:pt x="4361234" y="1065179"/>
                  <a:pt x="4207213" y="1011676"/>
                  <a:pt x="4951379" y="797668"/>
                </a:cubicBezTo>
                <a:cubicBezTo>
                  <a:pt x="5695545" y="583660"/>
                  <a:pt x="8599251" y="0"/>
                  <a:pt x="8599251" y="0"/>
                </a:cubicBezTo>
                <a:lnTo>
                  <a:pt x="8599251" y="0"/>
                </a:lnTo>
              </a:path>
            </a:pathLst>
          </a:custGeom>
          <a:ln w="762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184E10-05B3-4C09-AE26-E8F0D9787651}"/>
              </a:ext>
            </a:extLst>
          </p:cNvPr>
          <p:cNvSpPr txBox="1"/>
          <p:nvPr/>
        </p:nvSpPr>
        <p:spPr>
          <a:xfrm>
            <a:off x="3139434" y="5221162"/>
            <a:ext cx="48282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Час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DF3AA-C2B2-4FCC-B021-F13322522C47}"/>
              </a:ext>
            </a:extLst>
          </p:cNvPr>
          <p:cNvSpPr txBox="1"/>
          <p:nvPr/>
        </p:nvSpPr>
        <p:spPr>
          <a:xfrm rot="16200000">
            <a:off x="-158837" y="3775601"/>
            <a:ext cx="85779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Тяжкість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трелка: пятиугольник 16">
            <a:extLst>
              <a:ext uri="{FF2B5EF4-FFF2-40B4-BE49-F238E27FC236}">
                <a16:creationId xmlns:a16="http://schemas.microsoft.com/office/drawing/2014/main" id="{CFFC3782-481E-4499-B1CD-8A22781AB945}"/>
              </a:ext>
            </a:extLst>
          </p:cNvPr>
          <p:cNvSpPr/>
          <p:nvPr/>
        </p:nvSpPr>
        <p:spPr>
          <a:xfrm>
            <a:off x="828269" y="4209249"/>
            <a:ext cx="2591602" cy="659911"/>
          </a:xfrm>
          <a:prstGeom prst="homePlat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Стадія відповіді на вірус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трелка: пятиугольник 18">
            <a:extLst>
              <a:ext uri="{FF2B5EF4-FFF2-40B4-BE49-F238E27FC236}">
                <a16:creationId xmlns:a16="http://schemas.microsoft.com/office/drawing/2014/main" id="{84AB56FB-58A5-40F2-B234-32AD12293711}"/>
              </a:ext>
            </a:extLst>
          </p:cNvPr>
          <p:cNvSpPr/>
          <p:nvPr/>
        </p:nvSpPr>
        <p:spPr>
          <a:xfrm rot="10800000" flipV="1">
            <a:off x="4494202" y="4139201"/>
            <a:ext cx="3457399" cy="766951"/>
          </a:xfrm>
          <a:prstGeom prst="homePlat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Фаза </a:t>
            </a:r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гіперзапалення</a:t>
            </a:r>
            <a:endParaRPr lang="uk-UA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b="1" dirty="0" err="1">
                <a:latin typeface="Arial" panose="020B0604020202020204" pitchFamily="34" charset="0"/>
                <a:cs typeface="Arial" panose="020B0604020202020204" pitchFamily="34" charset="0"/>
              </a:rPr>
              <a:t>Цитокіновий</a:t>
            </a:r>
            <a:r>
              <a:rPr lang="uk-UA" b="1" dirty="0">
                <a:latin typeface="Arial" panose="020B0604020202020204" pitchFamily="34" charset="0"/>
                <a:cs typeface="Arial" panose="020B0604020202020204" pitchFamily="34" charset="0"/>
              </a:rPr>
              <a:t> шторм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0184E10-05B3-4C09-AE26-E8F0D9787651}"/>
              </a:ext>
            </a:extLst>
          </p:cNvPr>
          <p:cNvSpPr txBox="1"/>
          <p:nvPr/>
        </p:nvSpPr>
        <p:spPr>
          <a:xfrm>
            <a:off x="2301106" y="5653812"/>
            <a:ext cx="8659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1350" dirty="0">
                <a:latin typeface="Arial" panose="020B0604020202020204" pitchFamily="34" charset="0"/>
                <a:cs typeface="Arial" panose="020B0604020202020204" pitchFamily="34" charset="0"/>
              </a:rPr>
              <a:t>7-8 день</a:t>
            </a:r>
            <a:endParaRPr lang="ru-RU" sz="1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0EC77C-EEC5-4720-8BB3-ECD7EB09D483}"/>
              </a:ext>
            </a:extLst>
          </p:cNvPr>
          <p:cNvSpPr txBox="1"/>
          <p:nvPr/>
        </p:nvSpPr>
        <p:spPr>
          <a:xfrm>
            <a:off x="251520" y="105306"/>
            <a:ext cx="8640960" cy="523220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Стадії перебігу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COVID-19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2"/>
          <p:cNvPicPr/>
          <p:nvPr/>
        </p:nvPicPr>
        <p:blipFill>
          <a:blip r:embed="rId2" cstate="print"/>
          <a:stretch/>
        </p:blipFill>
        <p:spPr>
          <a:xfrm>
            <a:off x="371520" y="2225160"/>
            <a:ext cx="4452480" cy="3003840"/>
          </a:xfrm>
          <a:prstGeom prst="rect">
            <a:avLst/>
          </a:prstGeom>
          <a:ln>
            <a:noFill/>
          </a:ln>
        </p:spPr>
      </p:pic>
      <p:pic>
        <p:nvPicPr>
          <p:cNvPr id="167" name="Picture 6"/>
          <p:cNvPicPr/>
          <p:nvPr/>
        </p:nvPicPr>
        <p:blipFill>
          <a:blip r:embed="rId3" cstate="print"/>
          <a:stretch/>
        </p:blipFill>
        <p:spPr>
          <a:xfrm>
            <a:off x="5091120" y="2225160"/>
            <a:ext cx="3573000" cy="3003840"/>
          </a:xfrm>
          <a:prstGeom prst="rect">
            <a:avLst/>
          </a:prstGeom>
          <a:ln>
            <a:noFill/>
          </a:ln>
        </p:spPr>
      </p:pic>
      <p:sp>
        <p:nvSpPr>
          <p:cNvPr id="168" name="CustomShape 1"/>
          <p:cNvSpPr/>
          <p:nvPr/>
        </p:nvSpPr>
        <p:spPr>
          <a:xfrm>
            <a:off x="157680" y="476640"/>
            <a:ext cx="8494200" cy="577080"/>
          </a:xfrm>
          <a:prstGeom prst="rect">
            <a:avLst/>
          </a:prstGeom>
          <a:noFill/>
          <a:ln w="38160">
            <a:solidFill>
              <a:schemeClr val="tx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 dirty="0">
                <a:solidFill>
                  <a:srgbClr val="17375E"/>
                </a:solidFill>
                <a:latin typeface="Arial"/>
                <a:ea typeface="DejaVu Sans"/>
              </a:rPr>
              <a:t>ВІРУС COVID 2019</a:t>
            </a:r>
            <a:endParaRPr lang="ru-RU" sz="3200" b="0" strike="noStrike" spc="-1" dirty="0">
              <a:latin typeface="Arial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827584" y="5301208"/>
            <a:ext cx="7752240" cy="6448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Структура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віріону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коронавірусу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має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характерні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шипи,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які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утворюють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«корону»,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нагадуючи</a:t>
            </a:r>
            <a:r>
              <a:rPr lang="ru-RU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ru-RU" sz="1800" b="0" strike="noStrike" spc="-1" dirty="0" err="1">
                <a:solidFill>
                  <a:srgbClr val="000000"/>
                </a:solidFill>
                <a:latin typeface="Arial"/>
                <a:ea typeface="DejaVu Sans"/>
              </a:rPr>
              <a:t>сонячну</a:t>
            </a:r>
            <a:endParaRPr lang="ru-RU" sz="18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CustomShape 1"/>
          <p:cNvSpPr/>
          <p:nvPr/>
        </p:nvSpPr>
        <p:spPr>
          <a:xfrm>
            <a:off x="251640" y="194760"/>
            <a:ext cx="8492400" cy="561960"/>
          </a:xfrm>
          <a:prstGeom prst="rect">
            <a:avLst/>
          </a:prstGeom>
          <a:noFill/>
          <a:ln w="38160">
            <a:solidFill>
              <a:schemeClr val="tx2">
                <a:lumMod val="75000"/>
              </a:schemeClr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100" b="1" strike="noStrike" spc="-1">
                <a:solidFill>
                  <a:srgbClr val="17375E"/>
                </a:solidFill>
                <a:latin typeface="Arial"/>
                <a:ea typeface="DejaVu Sans"/>
              </a:rPr>
              <a:t>СТУПЕНІ ВАЖКОСТІ COVID-19</a:t>
            </a:r>
            <a:endParaRPr lang="ru-RU" sz="3100" b="0" strike="noStrike" spc="-1">
              <a:latin typeface="Arial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2382088915"/>
              </p:ext>
            </p:extLst>
          </p:nvPr>
        </p:nvGraphicFramePr>
        <p:xfrm>
          <a:off x="107640" y="612000"/>
          <a:ext cx="8852400" cy="5972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Рисунок 282"/>
          <p:cNvPicPr/>
          <p:nvPr/>
        </p:nvPicPr>
        <p:blipFill>
          <a:blip r:embed="rId2" cstate="print"/>
          <a:stretch/>
        </p:blipFill>
        <p:spPr>
          <a:xfrm>
            <a:off x="9360" y="260648"/>
            <a:ext cx="9137160" cy="633670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Рисунок 182"/>
          <p:cNvPicPr/>
          <p:nvPr/>
        </p:nvPicPr>
        <p:blipFill>
          <a:blip r:embed="rId2" cstate="print"/>
          <a:stretch/>
        </p:blipFill>
        <p:spPr>
          <a:xfrm>
            <a:off x="46080" y="194400"/>
            <a:ext cx="9143280" cy="651420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6195899" y="6021288"/>
            <a:ext cx="2689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/>
              <a:t>Пат. анатомічна картина </a:t>
            </a:r>
          </a:p>
          <a:p>
            <a:pPr algn="ctr"/>
            <a:r>
              <a:rPr lang="uk-UA" b="1" dirty="0" smtClean="0"/>
              <a:t>ушкодження легень</a:t>
            </a:r>
            <a:endParaRPr lang="ru-RU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Рисунок 192"/>
          <p:cNvPicPr/>
          <p:nvPr/>
        </p:nvPicPr>
        <p:blipFill>
          <a:blip r:embed="rId2" cstate="print"/>
          <a:stretch/>
        </p:blipFill>
        <p:spPr>
          <a:xfrm>
            <a:off x="0" y="2060848"/>
            <a:ext cx="9071640" cy="3095640"/>
          </a:xfrm>
          <a:prstGeom prst="rect">
            <a:avLst/>
          </a:prstGeom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051720" y="5661248"/>
            <a:ext cx="6296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Динаміка змін в легенях при розвитку пневмонії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Рисунок 193"/>
          <p:cNvPicPr/>
          <p:nvPr/>
        </p:nvPicPr>
        <p:blipFill>
          <a:blip r:embed="rId2" cstate="print"/>
          <a:stretch/>
        </p:blipFill>
        <p:spPr>
          <a:xfrm>
            <a:off x="72000" y="792000"/>
            <a:ext cx="8927640" cy="5039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1259632" y="6165304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Динаміка змін в легенях при розвитку пневмонії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Рисунок 194"/>
          <p:cNvPicPr/>
          <p:nvPr/>
        </p:nvPicPr>
        <p:blipFill>
          <a:blip r:embed="rId2" cstate="print"/>
          <a:stretch/>
        </p:blipFill>
        <p:spPr>
          <a:xfrm>
            <a:off x="611560" y="332656"/>
            <a:ext cx="7631640" cy="30956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6" name="CustomShape 1"/>
          <p:cNvSpPr/>
          <p:nvPr/>
        </p:nvSpPr>
        <p:spPr>
          <a:xfrm>
            <a:off x="179512" y="3933056"/>
            <a:ext cx="8712968" cy="258386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spc="-1" dirty="0">
                <a:latin typeface="Georgia" pitchFamily="18" charset="0"/>
              </a:rPr>
              <a:t>Наиболее характерными признаками пневмонии от </a:t>
            </a:r>
            <a:r>
              <a:rPr lang="ru-RU" sz="1800" b="1" strike="noStrike" spc="-1" dirty="0" smtClean="0">
                <a:latin typeface="Georgia" pitchFamily="18" charset="0"/>
              </a:rPr>
              <a:t>COVID-19: 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800" b="1" strike="noStrike" spc="-1" dirty="0" smtClean="0">
                <a:solidFill>
                  <a:srgbClr val="002060"/>
                </a:solidFill>
                <a:latin typeface="Georgia" pitchFamily="18" charset="0"/>
              </a:rPr>
              <a:t>периферическое </a:t>
            </a:r>
            <a:r>
              <a:rPr lang="ru-RU" sz="1800" b="1" strike="noStrike" spc="-1" dirty="0">
                <a:solidFill>
                  <a:srgbClr val="002060"/>
                </a:solidFill>
                <a:latin typeface="Georgia" pitchFamily="18" charset="0"/>
              </a:rPr>
              <a:t>распределение очагов </a:t>
            </a:r>
            <a:r>
              <a:rPr lang="ru-RU" sz="1800" b="0" strike="noStrike" spc="-1" dirty="0">
                <a:latin typeface="Georgia" pitchFamily="18" charset="0"/>
              </a:rPr>
              <a:t>(</a:t>
            </a:r>
            <a:r>
              <a:rPr lang="ru-RU" sz="1800" b="1" strike="noStrike" spc="-1" dirty="0">
                <a:solidFill>
                  <a:srgbClr val="C00000"/>
                </a:solidFill>
                <a:latin typeface="Georgia" pitchFamily="18" charset="0"/>
              </a:rPr>
              <a:t>80% против 57% у "обычной" вирусной</a:t>
            </a:r>
            <a:r>
              <a:rPr lang="ru-RU" sz="1800" b="1" strike="noStrike" spc="-1" dirty="0" smtClean="0">
                <a:solidFill>
                  <a:srgbClr val="C00000"/>
                </a:solidFill>
                <a:latin typeface="Georgia" pitchFamily="18" charset="0"/>
              </a:rPr>
              <a:t>),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endParaRPr lang="ru-RU" b="1" spc="-1" dirty="0">
              <a:solidFill>
                <a:srgbClr val="002060"/>
              </a:solidFill>
              <a:latin typeface="Georgia" pitchFamily="18" charset="0"/>
            </a:endParaRP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800" b="1" strike="noStrike" spc="-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1800" b="1" strike="noStrike" spc="-1" dirty="0">
                <a:solidFill>
                  <a:srgbClr val="002060"/>
                </a:solidFill>
                <a:latin typeface="Georgia" pitchFamily="18" charset="0"/>
              </a:rPr>
              <a:t>симптом "матового стекла" </a:t>
            </a:r>
            <a:r>
              <a:rPr lang="ru-RU" sz="1800" b="0" strike="noStrike" spc="-1" dirty="0">
                <a:latin typeface="Georgia" pitchFamily="18" charset="0"/>
              </a:rPr>
              <a:t>(туманное, матовое снижение прозрачности легочной ткани с дифференцируемым рисунком сосудов и бронхов на этом фоне) - </a:t>
            </a:r>
            <a:r>
              <a:rPr lang="ru-RU" sz="1800" b="1" strike="noStrike" spc="-1" dirty="0">
                <a:solidFill>
                  <a:srgbClr val="C00000"/>
                </a:solidFill>
                <a:latin typeface="Georgia" pitchFamily="18" charset="0"/>
              </a:rPr>
              <a:t>91% </a:t>
            </a:r>
            <a:r>
              <a:rPr lang="ru-RU" sz="1800" strike="noStrike" spc="-1" dirty="0">
                <a:solidFill>
                  <a:srgbClr val="C00000"/>
                </a:solidFill>
                <a:latin typeface="Georgia" pitchFamily="18" charset="0"/>
              </a:rPr>
              <a:t>против</a:t>
            </a:r>
            <a:r>
              <a:rPr lang="ru-RU" sz="1800" b="1" strike="noStrike" spc="-1" dirty="0">
                <a:solidFill>
                  <a:srgbClr val="C00000"/>
                </a:solidFill>
                <a:latin typeface="Georgia" pitchFamily="18" charset="0"/>
              </a:rPr>
              <a:t> 68</a:t>
            </a:r>
            <a:r>
              <a:rPr lang="ru-RU" sz="1800" b="1" strike="noStrike" spc="-1" dirty="0" smtClean="0">
                <a:solidFill>
                  <a:srgbClr val="C00000"/>
                </a:solidFill>
                <a:latin typeface="Georgia" pitchFamily="18" charset="0"/>
              </a:rPr>
              <a:t>%,</a:t>
            </a:r>
          </a:p>
          <a:p>
            <a:pPr marL="342900" indent="-342900">
              <a:lnSpc>
                <a:spcPct val="100000"/>
              </a:lnSpc>
            </a:pPr>
            <a:r>
              <a:rPr lang="ru-RU" sz="1800" b="0" strike="noStrike" spc="-1" dirty="0" smtClean="0">
                <a:latin typeface="Georgia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ü"/>
            </a:pPr>
            <a:r>
              <a:rPr lang="ru-RU" sz="1800" b="1" strike="noStrike" spc="-1" dirty="0" smtClean="0">
                <a:solidFill>
                  <a:srgbClr val="002060"/>
                </a:solidFill>
                <a:latin typeface="Georgia" pitchFamily="18" charset="0"/>
              </a:rPr>
              <a:t>утолщение </a:t>
            </a:r>
            <a:r>
              <a:rPr lang="ru-RU" sz="1800" b="1" strike="noStrike" spc="-1" dirty="0">
                <a:solidFill>
                  <a:srgbClr val="002060"/>
                </a:solidFill>
                <a:latin typeface="Georgia" pitchFamily="18" charset="0"/>
              </a:rPr>
              <a:t>стенок сосудов </a:t>
            </a:r>
            <a:r>
              <a:rPr lang="ru-RU" sz="1800" b="0" strike="noStrike" spc="-1" dirty="0">
                <a:latin typeface="Georgia" pitchFamily="18" charset="0"/>
              </a:rPr>
              <a:t>(</a:t>
            </a:r>
            <a:r>
              <a:rPr lang="ru-RU" sz="1800" b="1" strike="noStrike" spc="-1" dirty="0">
                <a:solidFill>
                  <a:srgbClr val="C00000"/>
                </a:solidFill>
                <a:latin typeface="Georgia" pitchFamily="18" charset="0"/>
              </a:rPr>
              <a:t>58% </a:t>
            </a:r>
            <a:r>
              <a:rPr lang="ru-RU" sz="1800" strike="noStrike" spc="-1" dirty="0">
                <a:solidFill>
                  <a:srgbClr val="C00000"/>
                </a:solidFill>
                <a:latin typeface="Georgia" pitchFamily="18" charset="0"/>
              </a:rPr>
              <a:t>против</a:t>
            </a:r>
            <a:r>
              <a:rPr lang="ru-RU" sz="1800" b="1" strike="noStrike" spc="-1" dirty="0">
                <a:solidFill>
                  <a:srgbClr val="C00000"/>
                </a:solidFill>
                <a:latin typeface="Georgia" pitchFamily="18" charset="0"/>
              </a:rPr>
              <a:t> 22%).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Рисунок 196"/>
          <p:cNvPicPr/>
          <p:nvPr/>
        </p:nvPicPr>
        <p:blipFill>
          <a:blip r:embed="rId2" cstate="print"/>
          <a:stretch/>
        </p:blipFill>
        <p:spPr>
          <a:xfrm>
            <a:off x="323528" y="476672"/>
            <a:ext cx="8424936" cy="604867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Рисунок 200"/>
          <p:cNvPicPr/>
          <p:nvPr/>
        </p:nvPicPr>
        <p:blipFill>
          <a:blip r:embed="rId2" cstate="print"/>
          <a:stretch/>
        </p:blipFill>
        <p:spPr>
          <a:xfrm>
            <a:off x="323528" y="1340768"/>
            <a:ext cx="3635896" cy="34964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202" name="Рисунок 201"/>
          <p:cNvPicPr/>
          <p:nvPr/>
        </p:nvPicPr>
        <p:blipFill>
          <a:blip r:embed="rId3" cstate="print"/>
          <a:stretch/>
        </p:blipFill>
        <p:spPr>
          <a:xfrm>
            <a:off x="4499992" y="1340768"/>
            <a:ext cx="4065560" cy="345638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71600" y="5229200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Динаміка змін в легенях при розвитку пневмонії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Рисунок 202"/>
          <p:cNvPicPr/>
          <p:nvPr/>
        </p:nvPicPr>
        <p:blipFill>
          <a:blip r:embed="rId2" cstate="print"/>
          <a:stretch/>
        </p:blipFill>
        <p:spPr>
          <a:xfrm>
            <a:off x="1619672" y="692696"/>
            <a:ext cx="5904656" cy="5328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Рисунок 203"/>
          <p:cNvPicPr/>
          <p:nvPr/>
        </p:nvPicPr>
        <p:blipFill>
          <a:blip r:embed="rId2" cstate="print"/>
          <a:stretch/>
        </p:blipFill>
        <p:spPr>
          <a:xfrm>
            <a:off x="785160" y="1152000"/>
            <a:ext cx="2742480" cy="2369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" name="Рисунок 204"/>
          <p:cNvPicPr/>
          <p:nvPr/>
        </p:nvPicPr>
        <p:blipFill>
          <a:blip r:embed="rId3" cstate="print"/>
          <a:stretch/>
        </p:blipFill>
        <p:spPr>
          <a:xfrm>
            <a:off x="4529160" y="1152000"/>
            <a:ext cx="2742480" cy="22316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" name="Рисунок 205"/>
          <p:cNvPicPr/>
          <p:nvPr/>
        </p:nvPicPr>
        <p:blipFill>
          <a:blip r:embed="rId4" cstate="print"/>
          <a:stretch/>
        </p:blipFill>
        <p:spPr>
          <a:xfrm>
            <a:off x="936000" y="3960000"/>
            <a:ext cx="2742480" cy="21938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7" name="Рисунок 206"/>
          <p:cNvPicPr/>
          <p:nvPr/>
        </p:nvPicPr>
        <p:blipFill>
          <a:blip r:embed="rId5" cstate="print"/>
          <a:stretch/>
        </p:blipFill>
        <p:spPr>
          <a:xfrm>
            <a:off x="4601160" y="3960000"/>
            <a:ext cx="2742480" cy="2133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83568" y="6309320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Georgia" pitchFamily="18" charset="0"/>
              </a:rPr>
              <a:t>Динаміка змін в легенях при розвитку пневмонії</a:t>
            </a: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907704" y="0"/>
            <a:ext cx="65790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Вірус </a:t>
            </a:r>
            <a:r>
              <a:rPr lang="ru-RU" sz="5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CoV</a:t>
            </a:r>
            <a:r>
              <a:rPr lang="en-US" sz="5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ID 2019</a:t>
            </a:r>
            <a:endParaRPr lang="ru-RU" sz="5400" dirty="0"/>
          </a:p>
        </p:txBody>
      </p:sp>
      <p:pic>
        <p:nvPicPr>
          <p:cNvPr id="39938" name="Picture 2" descr="Результат пошуку зображень за запитом китайский коронавир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908720"/>
            <a:ext cx="8496300" cy="5688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27" y="171797"/>
            <a:ext cx="8496944" cy="89255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ЛИХОМАНКА</a:t>
            </a:r>
          </a:p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Чи доцільно лікувати?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12776"/>
            <a:ext cx="8319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dirty="0">
                <a:latin typeface="Arial" pitchFamily="34" charset="0"/>
                <a:cs typeface="Arial" pitchFamily="34" charset="0"/>
              </a:rPr>
              <a:t>Підвищення температури тіла може бути небезпечним для пацієнта, тому що:</a:t>
            </a:r>
            <a:endParaRPr lang="ru-RU" sz="2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9727" y="2564904"/>
            <a:ext cx="4714321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b="1" dirty="0">
                <a:latin typeface="Arial" pitchFamily="34" charset="0"/>
                <a:cs typeface="Arial" pitchFamily="34" charset="0"/>
              </a:rPr>
              <a:t>Може відбуватися денатурація білка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b="1" dirty="0">
                <a:latin typeface="Arial" pitchFamily="34" charset="0"/>
                <a:cs typeface="Arial" pitchFamily="34" charset="0"/>
              </a:rPr>
              <a:t>Утворення </a:t>
            </a:r>
            <a:r>
              <a:rPr lang="uk-UA" b="1" dirty="0" err="1">
                <a:latin typeface="Arial" pitchFamily="34" charset="0"/>
                <a:cs typeface="Arial" pitchFamily="34" charset="0"/>
              </a:rPr>
              <a:t>прозапальних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 цитокінів 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b="1" dirty="0">
                <a:latin typeface="Arial" pitchFamily="34" charset="0"/>
                <a:cs typeface="Arial" pitchFamily="34" charset="0"/>
              </a:rPr>
              <a:t>Виникнення клітинної дисфункції та </a:t>
            </a:r>
            <a:r>
              <a:rPr lang="uk-UA" b="1" dirty="0" err="1">
                <a:latin typeface="Arial" pitchFamily="34" charset="0"/>
                <a:cs typeface="Arial" pitchFamily="34" charset="0"/>
              </a:rPr>
              <a:t>поліорганної</a:t>
            </a:r>
            <a:r>
              <a:rPr lang="uk-UA" b="1" dirty="0">
                <a:latin typeface="Arial" pitchFamily="34" charset="0"/>
                <a:cs typeface="Arial" pitchFamily="34" charset="0"/>
              </a:rPr>
              <a:t> недостатності</a:t>
            </a:r>
          </a:p>
          <a:p>
            <a:pPr marL="285750" indent="-285750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uk-UA" b="1" dirty="0">
                <a:latin typeface="Arial" pitchFamily="34" charset="0"/>
                <a:cs typeface="Arial" pitchFamily="34" charset="0"/>
              </a:rPr>
              <a:t>Розвиток ДВЗ-синдрому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Проверка концепции температуры тела Бесплатные векторы">
            <a:extLst>
              <a:ext uri="{FF2B5EF4-FFF2-40B4-BE49-F238E27FC236}">
                <a16:creationId xmlns:a16="http://schemas.microsoft.com/office/drawing/2014/main" id="{5169E761-A955-4ED5-BE19-72F12662F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515" y="2348880"/>
            <a:ext cx="3856156" cy="25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647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27" y="171797"/>
            <a:ext cx="8496944" cy="89255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ЛИХОМАНКА</a:t>
            </a:r>
          </a:p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Чому важливо використовувати НПЗЗ?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412776"/>
            <a:ext cx="83191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Своєчасне використання НПЗЗ знижує ймовірність розвитку:</a:t>
            </a:r>
            <a:endParaRPr lang="ru-RU" sz="2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6838" y="2316173"/>
            <a:ext cx="7200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Ш</a:t>
            </a:r>
            <a:r>
              <a:rPr lang="" sz="2200" dirty="0">
                <a:latin typeface="Arial" pitchFamily="34" charset="0"/>
                <a:cs typeface="Arial" pitchFamily="34" charset="0"/>
              </a:rPr>
              <a:t>к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і</a:t>
            </a:r>
            <a:r>
              <a:rPr lang="" sz="2200" dirty="0">
                <a:latin typeface="Arial" pitchFamily="34" charset="0"/>
                <a:cs typeface="Arial" pitchFamily="34" charset="0"/>
              </a:rPr>
              <a:t>дливого впливу на нервову систему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 у пацієнтів з температурою тіла вище за 38.5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°С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uk-UA" sz="2200" dirty="0" err="1">
                <a:latin typeface="Arial" pitchFamily="34" charset="0"/>
                <a:cs typeface="Arial" pitchFamily="34" charset="0"/>
              </a:rPr>
              <a:t>Фебрильних</a:t>
            </a:r>
            <a:r>
              <a:rPr lang="uk-UA" sz="2200" dirty="0">
                <a:latin typeface="Arial" pitchFamily="34" charset="0"/>
                <a:cs typeface="Arial" pitchFamily="34" charset="0"/>
              </a:rPr>
              <a:t> судом у дітей при температурі вище за 38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°С</a:t>
            </a:r>
            <a:endParaRPr lang="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3919304"/>
            <a:ext cx="831912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НПЗЗ при лихоманці рекомендовані:</a:t>
            </a:r>
            <a:endParaRPr lang="ru-RU" sz="25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838" y="4606677"/>
            <a:ext cx="77576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Якщо ≥ 38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°С у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пацієнтів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із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захворюваннями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серцево-судинної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системи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та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органів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дихання</a:t>
            </a:r>
            <a:endParaRPr lang="uk-UA" sz="22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При болях у м’язах та суглобах</a:t>
            </a:r>
          </a:p>
          <a:p>
            <a:pPr marL="342900" indent="-342900">
              <a:buClr>
                <a:srgbClr val="0070C0"/>
              </a:buClr>
              <a:buFont typeface="Arial" pitchFamily="34" charset="0"/>
              <a:buChar char="•"/>
            </a:pPr>
            <a:r>
              <a:rPr lang="uk-UA" sz="2200" dirty="0">
                <a:latin typeface="Arial" pitchFamily="34" charset="0"/>
                <a:cs typeface="Arial" pitchFamily="34" charset="0"/>
              </a:rPr>
              <a:t>У пацієнтів, що погано переносять підвищення температури тіла та мають супутні нозології</a:t>
            </a:r>
            <a:endParaRPr lang="" sz="2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46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9727" y="171797"/>
            <a:ext cx="8496944" cy="892552"/>
          </a:xfrm>
          <a:prstGeom prst="rect">
            <a:avLst/>
          </a:prstGeom>
          <a:noFill/>
          <a:ln w="38100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НПЗЗ</a:t>
            </a:r>
          </a:p>
          <a:p>
            <a:pPr algn="ctr"/>
            <a:r>
              <a:rPr lang="uk-UA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Який обрати?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785" y="1268760"/>
            <a:ext cx="8319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Ефективність та безпека завжди були головними критеріями вибору НПЗЗ. Саме тому при лихоманці лікарі дуже часто </a:t>
            </a:r>
            <a:r>
              <a:rPr lang="uk-UA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обира</a:t>
            </a:r>
            <a:r>
              <a:rPr lang="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л</a:t>
            </a:r>
            <a:r>
              <a:rPr lang="uk-UA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 саме </a:t>
            </a:r>
            <a:r>
              <a:rPr lang="uk-UA" sz="24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ібупрофен</a:t>
            </a:r>
            <a:r>
              <a:rPr lang="uk-UA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4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636912"/>
            <a:ext cx="17621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2547416" y="2636913"/>
            <a:ext cx="57054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126" y="3207761"/>
            <a:ext cx="6573019" cy="343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14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Гарячка: коли варто пити жарознижувальні при ГРВІ?">
            <a:extLst>
              <a:ext uri="{FF2B5EF4-FFF2-40B4-BE49-F238E27FC236}">
                <a16:creationId xmlns:a16="http://schemas.microsoft.com/office/drawing/2014/main" id="{19F0DC9E-79F1-4ADF-B9A9-CFCF451A9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3" y="0"/>
            <a:ext cx="8180387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02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2551837"/>
            <a:ext cx="59046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EVMS</a:t>
            </a:r>
            <a:r>
              <a:rPr lang="ru-RU" b="1" dirty="0" smtClean="0">
                <a:latin typeface="Georgia" pitchFamily="18" charset="0"/>
              </a:rPr>
              <a:t> КРИТИЧНИЙ ПІДХІД </a:t>
            </a:r>
            <a:r>
              <a:rPr lang="ru-RU" b="1" dirty="0" smtClean="0">
                <a:solidFill>
                  <a:srgbClr val="C00000"/>
                </a:solidFill>
                <a:latin typeface="Georgia" pitchFamily="18" charset="0"/>
              </a:rPr>
              <a:t>COVID-19 </a:t>
            </a:r>
          </a:p>
          <a:p>
            <a:pPr algn="ctr"/>
            <a:endParaRPr lang="ru-RU" b="1" dirty="0" smtClean="0">
              <a:solidFill>
                <a:srgbClr val="C00000"/>
              </a:solidFill>
              <a:latin typeface="Georgia" pitchFamily="18" charset="0"/>
            </a:endParaRPr>
          </a:p>
          <a:p>
            <a:pPr algn="ctr"/>
            <a:r>
              <a:rPr lang="ru-RU" b="1" dirty="0" smtClean="0">
                <a:latin typeface="Georgia" pitchFamily="18" charset="0"/>
              </a:rPr>
              <a:t>ПРОТОКОЛ УПРАВЛЕННЯ </a:t>
            </a:r>
          </a:p>
          <a:p>
            <a:pPr algn="ctr"/>
            <a:r>
              <a:rPr lang="ru-RU" dirty="0" err="1" smtClean="0">
                <a:latin typeface="Georgia" pitchFamily="18" charset="0"/>
              </a:rPr>
              <a:t>Разрабоблено</a:t>
            </a:r>
            <a:r>
              <a:rPr lang="ru-RU" dirty="0" smtClean="0">
                <a:latin typeface="Georgia" pitchFamily="18" charset="0"/>
              </a:rPr>
              <a:t> та  обновлено </a:t>
            </a:r>
            <a:r>
              <a:rPr lang="ru-RU" dirty="0" err="1" smtClean="0">
                <a:latin typeface="Georgia" pitchFamily="18" charset="0"/>
              </a:rPr>
              <a:t>Paul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Marik</a:t>
            </a:r>
            <a:r>
              <a:rPr lang="ru-RU" dirty="0" smtClean="0">
                <a:latin typeface="Georgia" pitchFamily="18" charset="0"/>
              </a:rPr>
              <a:t>, MD Начальник  </a:t>
            </a:r>
            <a:r>
              <a:rPr lang="ru-RU" dirty="0" err="1" smtClean="0">
                <a:latin typeface="Georgia" pitchFamily="18" charset="0"/>
              </a:rPr>
              <a:t>відділу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медицини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легеневої</a:t>
            </a:r>
            <a:r>
              <a:rPr lang="ru-RU" dirty="0" smtClean="0">
                <a:latin typeface="Georgia" pitchFamily="18" charset="0"/>
              </a:rPr>
              <a:t>  та </a:t>
            </a:r>
            <a:r>
              <a:rPr lang="ru-RU" dirty="0" err="1" smtClean="0">
                <a:latin typeface="Georgia" pitchFamily="18" charset="0"/>
              </a:rPr>
              <a:t>реаніматології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медичної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школи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Вирджинія</a:t>
            </a:r>
            <a:r>
              <a:rPr lang="ru-RU" dirty="0" smtClean="0">
                <a:latin typeface="Georgia" pitchFamily="18" charset="0"/>
              </a:rPr>
              <a:t>, Норфолк, </a:t>
            </a:r>
            <a:r>
              <a:rPr lang="ru-RU" dirty="0" err="1" smtClean="0">
                <a:latin typeface="Georgia" pitchFamily="18" charset="0"/>
              </a:rPr>
              <a:t>Вирджиніяго</a:t>
            </a:r>
            <a:r>
              <a:rPr lang="ru-RU" dirty="0" smtClean="0">
                <a:latin typeface="Georgia" pitchFamily="18" charset="0"/>
              </a:rPr>
              <a:t> 2020 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848"/>
            <a:ext cx="8229240" cy="738664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П</a:t>
            </a:r>
            <a:r>
              <a:rPr lang="uk-UA" sz="2400" b="1" dirty="0" err="1" smtClean="0">
                <a:solidFill>
                  <a:srgbClr val="002060"/>
                </a:solidFill>
                <a:latin typeface="Georgia" pitchFamily="18" charset="0"/>
              </a:rPr>
              <a:t>ідхід</a:t>
            </a:r>
            <a:r>
              <a:rPr lang="uk-UA" sz="2400" b="1" dirty="0" smtClean="0">
                <a:solidFill>
                  <a:srgbClr val="002060"/>
                </a:solidFill>
                <a:latin typeface="Georgia" pitchFamily="18" charset="0"/>
              </a:rPr>
              <a:t>, який пропонується до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профілактики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та/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або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  </a:t>
            </a:r>
            <a:r>
              <a:rPr lang="ru-RU" sz="2400" b="1" dirty="0" err="1" smtClean="0">
                <a:solidFill>
                  <a:srgbClr val="002060"/>
                </a:solidFill>
                <a:latin typeface="Georgia" pitchFamily="18" charset="0"/>
              </a:rPr>
              <a:t>лікування</a:t>
            </a:r>
            <a:r>
              <a:rPr lang="ru-RU" sz="2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Georgia" pitchFamily="18" charset="0"/>
              </a:rPr>
              <a:t>COVID-19 </a:t>
            </a:r>
            <a:endParaRPr lang="ru-RU" sz="2400" b="1" dirty="0">
              <a:solidFill>
                <a:srgbClr val="C00000"/>
              </a:solidFill>
              <a:latin typeface="Georg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r>
              <a:rPr lang="ru-RU" sz="2400" b="1" dirty="0" err="1" smtClean="0">
                <a:solidFill>
                  <a:schemeClr val="bg1">
                    <a:lumMod val="65000"/>
                  </a:schemeClr>
                </a:solidFill>
                <a:latin typeface="Georgia" pitchFamily="18" charset="0"/>
              </a:rPr>
              <a:t>Профілактика</a:t>
            </a:r>
            <a:r>
              <a:rPr lang="ru-RU" sz="2400" b="1" dirty="0" smtClean="0">
                <a:solidFill>
                  <a:schemeClr val="bg1">
                    <a:lumMod val="65000"/>
                  </a:schemeClr>
                </a:solidFill>
                <a:latin typeface="Georgia" pitchFamily="18" charset="0"/>
              </a:rPr>
              <a:t> </a:t>
            </a:r>
          </a:p>
          <a:p>
            <a:endParaRPr lang="ru-RU" sz="1400" dirty="0" smtClean="0">
              <a:latin typeface="Georgia" pitchFamily="18" charset="0"/>
            </a:endParaRPr>
          </a:p>
          <a:p>
            <a:pPr>
              <a:buNone/>
            </a:pPr>
            <a:r>
              <a:rPr lang="ru-RU" sz="1400" dirty="0" smtClean="0">
                <a:latin typeface="Georgia" pitchFamily="18" charset="0"/>
              </a:rPr>
              <a:t>        Хотя существует очень ограниченное количество данных (и нет конкретных данных по COVID-19), следующий «коктейль» может сыграть роль в профилактике / смягчении заболевания COVID-19, особенно среди наиболее уязвимых граждан нашего сообщества; то есть те, кто старше 60 лет и те, у кого есть медицинские сопутствующие заболевания. Пока нет никаких убедительных доказательств того, что этот коктейль эффективен; это дешево, безопасно и должно быть легко доступно. Так что тут терять? </a:t>
            </a:r>
          </a:p>
          <a:p>
            <a:pPr>
              <a:buNone/>
            </a:pPr>
            <a:endParaRPr lang="ru-RU" sz="1400" dirty="0" smtClean="0">
              <a:latin typeface="Georgia" pitchFamily="18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ru-RU" sz="1400" b="1" dirty="0" err="1" smtClean="0">
                <a:solidFill>
                  <a:srgbClr val="C00000"/>
                </a:solidFill>
                <a:latin typeface="Georgia" pitchFamily="18" charset="0"/>
              </a:rPr>
              <a:t>Вітамін</a:t>
            </a:r>
            <a:r>
              <a:rPr lang="ru-RU" sz="1400" b="1" dirty="0" smtClean="0">
                <a:solidFill>
                  <a:srgbClr val="C00000"/>
                </a:solidFill>
                <a:latin typeface="Georgia" pitchFamily="18" charset="0"/>
              </a:rPr>
              <a:t> С </a:t>
            </a:r>
            <a:r>
              <a:rPr lang="ru-RU" sz="1400" dirty="0" smtClean="0">
                <a:latin typeface="Georgia" pitchFamily="18" charset="0"/>
              </a:rPr>
              <a:t>500 мг два раза в день и</a:t>
            </a:r>
            <a:r>
              <a:rPr lang="ru-RU" sz="1400" b="1" dirty="0" smtClean="0">
                <a:latin typeface="Georgia" pitchFamily="18" charset="0"/>
              </a:rPr>
              <a:t> </a:t>
            </a:r>
            <a:r>
              <a:rPr lang="ru-RU" sz="1400" b="1" dirty="0" err="1" smtClean="0">
                <a:solidFill>
                  <a:srgbClr val="C00000"/>
                </a:solidFill>
                <a:latin typeface="Georgia" pitchFamily="18" charset="0"/>
              </a:rPr>
              <a:t>кверцетин</a:t>
            </a:r>
            <a:r>
              <a:rPr lang="ru-RU" sz="1400" b="1" dirty="0" smtClean="0">
                <a:latin typeface="Georgia" pitchFamily="18" charset="0"/>
              </a:rPr>
              <a:t> </a:t>
            </a:r>
            <a:r>
              <a:rPr lang="ru-RU" sz="1400" dirty="0" smtClean="0">
                <a:latin typeface="Georgia" pitchFamily="18" charset="0"/>
              </a:rPr>
              <a:t>250-500 мг два раза в день</a:t>
            </a:r>
          </a:p>
          <a:p>
            <a:pPr marL="342900" indent="-342900">
              <a:buFont typeface="+mj-lt"/>
              <a:buAutoNum type="alphaUcPeriod"/>
            </a:pPr>
            <a:r>
              <a:rPr lang="ru-RU" sz="1400" b="1" dirty="0" smtClean="0">
                <a:solidFill>
                  <a:srgbClr val="C00000"/>
                </a:solidFill>
                <a:latin typeface="Georgia" pitchFamily="18" charset="0"/>
              </a:rPr>
              <a:t>Цинк</a:t>
            </a:r>
            <a:r>
              <a:rPr lang="ru-RU" sz="1400" dirty="0" smtClean="0">
                <a:latin typeface="Georgia" pitchFamily="18" charset="0"/>
              </a:rPr>
              <a:t> 75-100 мг / </a:t>
            </a:r>
            <a:r>
              <a:rPr lang="ru-RU" sz="1400" dirty="0" err="1" smtClean="0">
                <a:latin typeface="Georgia" pitchFamily="18" charset="0"/>
              </a:rPr>
              <a:t>сут</a:t>
            </a:r>
            <a:r>
              <a:rPr lang="ru-RU" sz="1400" dirty="0" smtClean="0">
                <a:latin typeface="Georgia" pitchFamily="18" charset="0"/>
              </a:rPr>
              <a:t> (</a:t>
            </a:r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ацетат, </a:t>
            </a:r>
            <a:r>
              <a:rPr lang="ru-RU" sz="1400" b="1" i="1" dirty="0" err="1" smtClean="0">
                <a:solidFill>
                  <a:srgbClr val="0070C0"/>
                </a:solidFill>
                <a:latin typeface="Georgia" pitchFamily="18" charset="0"/>
              </a:rPr>
              <a:t>глюконат</a:t>
            </a:r>
            <a:r>
              <a:rPr lang="ru-RU" sz="1400" b="1" i="1" dirty="0" smtClean="0">
                <a:solidFill>
                  <a:srgbClr val="0070C0"/>
                </a:solidFill>
                <a:latin typeface="Georgia" pitchFamily="18" charset="0"/>
              </a:rPr>
              <a:t> или </a:t>
            </a:r>
            <a:r>
              <a:rPr lang="ru-RU" sz="1400" b="1" i="1" dirty="0" err="1" smtClean="0">
                <a:solidFill>
                  <a:srgbClr val="0070C0"/>
                </a:solidFill>
                <a:latin typeface="Georgia" pitchFamily="18" charset="0"/>
              </a:rPr>
              <a:t>пиколинат</a:t>
            </a:r>
            <a:r>
              <a:rPr lang="ru-RU" sz="1400" dirty="0" smtClean="0">
                <a:latin typeface="Georgia" pitchFamily="18" charset="0"/>
              </a:rPr>
              <a:t>). Цинковые пастилки являются предпочтительными. Через 1-2 месяца дозу уменьшают до 30-50 мг / </a:t>
            </a:r>
            <a:r>
              <a:rPr lang="ru-RU" sz="1400" dirty="0" err="1" smtClean="0">
                <a:latin typeface="Georgia" pitchFamily="18" charset="0"/>
              </a:rPr>
              <a:t>сут</a:t>
            </a:r>
            <a:r>
              <a:rPr lang="ru-RU" sz="1400" dirty="0" smtClean="0">
                <a:latin typeface="Georgia" pitchFamily="18" charset="0"/>
              </a:rPr>
              <a:t>. </a:t>
            </a:r>
          </a:p>
          <a:p>
            <a:pPr marL="342900" indent="-342900">
              <a:buFont typeface="+mj-lt"/>
              <a:buAutoNum type="alphaUcPeriod"/>
            </a:pPr>
            <a:r>
              <a:rPr lang="ru-RU" sz="1400" b="1" dirty="0" err="1" smtClean="0">
                <a:solidFill>
                  <a:srgbClr val="C00000"/>
                </a:solidFill>
                <a:latin typeface="Georgia" pitchFamily="18" charset="0"/>
              </a:rPr>
              <a:t>Мелатонін</a:t>
            </a:r>
            <a:r>
              <a:rPr lang="ru-RU" sz="14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1400" dirty="0" smtClean="0">
                <a:solidFill>
                  <a:srgbClr val="002060"/>
                </a:solidFill>
                <a:latin typeface="Georgia" pitchFamily="18" charset="0"/>
              </a:rPr>
              <a:t>(медленное высвобождение): начните с 0,3 мг и увеличьте до 1-2 мг на ночь</a:t>
            </a:r>
          </a:p>
          <a:p>
            <a:pPr marL="342900" indent="-342900">
              <a:buFont typeface="+mj-lt"/>
              <a:buAutoNum type="alphaUcPeriod"/>
            </a:pPr>
            <a:r>
              <a:rPr lang="ru-RU" sz="1400" b="1" dirty="0" err="1" smtClean="0">
                <a:solidFill>
                  <a:srgbClr val="C00000"/>
                </a:solidFill>
                <a:latin typeface="Georgia" pitchFamily="18" charset="0"/>
              </a:rPr>
              <a:t>Вітамін</a:t>
            </a:r>
            <a:r>
              <a:rPr lang="ru-RU" sz="1400" b="1" dirty="0" smtClean="0">
                <a:solidFill>
                  <a:srgbClr val="C00000"/>
                </a:solidFill>
                <a:latin typeface="Georgia" pitchFamily="18" charset="0"/>
              </a:rPr>
              <a:t> D3 </a:t>
            </a:r>
            <a:r>
              <a:rPr lang="ru-RU" sz="1400" dirty="0" smtClean="0">
                <a:latin typeface="Georgia" pitchFamily="18" charset="0"/>
              </a:rPr>
              <a:t>1000-4000 </a:t>
            </a:r>
            <a:r>
              <a:rPr lang="ru-RU" sz="1400" dirty="0" err="1" smtClean="0">
                <a:latin typeface="Georgia" pitchFamily="18" charset="0"/>
              </a:rPr>
              <a:t>ед</a:t>
            </a:r>
            <a:r>
              <a:rPr lang="ru-RU" sz="1400" dirty="0" smtClean="0">
                <a:latin typeface="Georgia" pitchFamily="18" charset="0"/>
              </a:rPr>
              <a:t> / </a:t>
            </a:r>
            <a:r>
              <a:rPr lang="ru-RU" sz="1400" dirty="0" err="1" smtClean="0">
                <a:latin typeface="Georgia" pitchFamily="18" charset="0"/>
              </a:rPr>
              <a:t>сут</a:t>
            </a:r>
            <a:r>
              <a:rPr lang="ru-RU" sz="1400" dirty="0" smtClean="0">
                <a:latin typeface="Georgia" pitchFamily="18" charset="0"/>
              </a:rPr>
              <a:t> (оптимальная доза неизвестна). Вероятно, что те, кто имеет исходно низкий уровень 25-OH витамина D и те, кто живет на 40 ° широты, получат наибольшую пользу</a:t>
            </a:r>
            <a:endParaRPr lang="ru-RU" sz="1400" dirty="0"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345960" y="6362640"/>
            <a:ext cx="159120" cy="19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>
              <a:lnSpc>
                <a:spcPct val="100000"/>
              </a:lnSpc>
            </a:pPr>
            <a:fld id="{60481B61-02E0-4D91-B97E-64CE3BCC9BCE}" type="slidenum">
              <a:rPr lang="ru-RU" sz="800" b="0" strike="noStrike" spc="-1">
                <a:solidFill>
                  <a:srgbClr val="FFFFFF"/>
                </a:solidFill>
                <a:latin typeface="Arial"/>
                <a:ea typeface="DejaVu Sans"/>
              </a:rPr>
              <a:pPr>
                <a:lnSpc>
                  <a:spcPct val="100000"/>
                </a:lnSpc>
              </a:pPr>
              <a:t>56</a:t>
            </a:fld>
            <a:endParaRPr lang="ru-RU" sz="800" b="0" strike="noStrike" spc="-1">
              <a:latin typeface="Arial"/>
            </a:endParaRPr>
          </a:p>
        </p:txBody>
      </p:sp>
      <p:sp>
        <p:nvSpPr>
          <p:cNvPr id="306" name="CustomShape 2"/>
          <p:cNvSpPr/>
          <p:nvPr/>
        </p:nvSpPr>
        <p:spPr>
          <a:xfrm>
            <a:off x="371520" y="1230480"/>
            <a:ext cx="8241840" cy="35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1" strike="noStrike" cap="all" spc="-1" dirty="0">
                <a:solidFill>
                  <a:srgbClr val="002060"/>
                </a:solidFill>
                <a:latin typeface="Arial"/>
                <a:ea typeface="DejaVu Sans"/>
              </a:rPr>
              <a:t>THERAPEUTIC </a:t>
            </a:r>
            <a:r>
              <a:rPr lang="ru-RU" sz="1800" b="1" strike="noStrike" cap="all" spc="-1" dirty="0" smtClean="0">
                <a:solidFill>
                  <a:srgbClr val="002060"/>
                </a:solidFill>
                <a:latin typeface="Arial"/>
                <a:ea typeface="DejaVu Sans"/>
              </a:rPr>
              <a:t>STRATEGIES  </a:t>
            </a:r>
            <a:r>
              <a:rPr lang="ru-RU" sz="1800" b="1" strike="noStrike" cap="all" spc="-1" dirty="0">
                <a:solidFill>
                  <a:srgbClr val="0097D1"/>
                </a:solidFill>
                <a:latin typeface="Arial"/>
                <a:ea typeface="DejaVu Sans"/>
              </a:rPr>
              <a:t>– </a:t>
            </a:r>
            <a:r>
              <a:rPr lang="ru-RU" sz="1800" b="1" strike="noStrike" cap="all" spc="-1" dirty="0" smtClean="0">
                <a:solidFill>
                  <a:srgbClr val="0097D1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cap="all" spc="-1" dirty="0" err="1" smtClean="0">
                <a:solidFill>
                  <a:srgbClr val="0097D1"/>
                </a:solidFill>
                <a:latin typeface="Arial"/>
                <a:ea typeface="DejaVu Sans"/>
              </a:rPr>
              <a:t>Drugs</a:t>
            </a:r>
            <a:r>
              <a:rPr lang="ru-RU" sz="1800" b="1" strike="noStrike" cap="all" spc="-1" dirty="0" smtClean="0">
                <a:solidFill>
                  <a:srgbClr val="0097D1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cap="all" spc="-1" dirty="0" err="1">
                <a:solidFill>
                  <a:srgbClr val="0097D1"/>
                </a:solidFill>
                <a:latin typeface="Arial"/>
                <a:ea typeface="DejaVu Sans"/>
              </a:rPr>
              <a:t>under</a:t>
            </a:r>
            <a:r>
              <a:rPr lang="ru-RU" sz="1800" b="1" strike="noStrike" cap="all" spc="-1" dirty="0">
                <a:solidFill>
                  <a:srgbClr val="0097D1"/>
                </a:solidFill>
                <a:latin typeface="Arial"/>
                <a:ea typeface="DejaVu Sans"/>
              </a:rPr>
              <a:t> </a:t>
            </a:r>
            <a:r>
              <a:rPr lang="ru-RU" sz="1800" b="1" strike="noStrike" cap="all" spc="-1" dirty="0" err="1">
                <a:solidFill>
                  <a:srgbClr val="0097D1"/>
                </a:solidFill>
                <a:latin typeface="Arial"/>
                <a:ea typeface="DejaVu Sans"/>
              </a:rPr>
              <a:t>development</a:t>
            </a:r>
            <a:endParaRPr lang="ru-RU" sz="1800" b="0" strike="noStrike" spc="-1" dirty="0">
              <a:latin typeface="Arial"/>
            </a:endParaRPr>
          </a:p>
        </p:txBody>
      </p:sp>
      <p:sp>
        <p:nvSpPr>
          <p:cNvPr id="307" name="CustomShape 3"/>
          <p:cNvSpPr/>
          <p:nvPr/>
        </p:nvSpPr>
        <p:spPr>
          <a:xfrm>
            <a:off x="371520" y="290520"/>
            <a:ext cx="6394680" cy="93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700" b="0" strike="noStrike" spc="-1">
                <a:solidFill>
                  <a:srgbClr val="0097D1"/>
                </a:solidFill>
                <a:latin typeface="Arial"/>
                <a:ea typeface="DejaVu Sans"/>
              </a:rPr>
              <a:t>Coronavirus outbreak in Italy</a:t>
            </a:r>
            <a:endParaRPr lang="ru-RU" sz="2700" b="0" strike="noStrike" spc="-1">
              <a:latin typeface="Arial"/>
            </a:endParaRPr>
          </a:p>
        </p:txBody>
      </p:sp>
      <p:sp>
        <p:nvSpPr>
          <p:cNvPr id="308" name="CustomShape 4"/>
          <p:cNvSpPr/>
          <p:nvPr/>
        </p:nvSpPr>
        <p:spPr>
          <a:xfrm>
            <a:off x="241560" y="2360880"/>
            <a:ext cx="7816680" cy="332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0" bIns="45000">
            <a:normAutofit fontScale="87500" lnSpcReduction="10000"/>
          </a:bodyPr>
          <a:lstStyle/>
          <a:p>
            <a:pPr>
              <a:lnSpc>
                <a:spcPct val="100000"/>
              </a:lnSpc>
              <a:spcAft>
                <a:spcPts val="1001"/>
              </a:spcAft>
            </a:pP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Currently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no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effective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specific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antivirals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or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drug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combinations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supported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by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high-level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evidence</a:t>
            </a:r>
            <a:endParaRPr lang="ru-RU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Aft>
                <a:spcPts val="1001"/>
              </a:spcAft>
            </a:pP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New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drugs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are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being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added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0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every</a:t>
            </a:r>
            <a:r>
              <a:rPr lang="ru-RU" sz="20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:</a:t>
            </a:r>
            <a:endParaRPr lang="ru-RU" sz="2000" b="0" strike="noStrike" spc="-1" dirty="0">
              <a:latin typeface="Arial"/>
            </a:endParaRPr>
          </a:p>
          <a:p>
            <a:pPr marL="285840" indent="-279720">
              <a:lnSpc>
                <a:spcPct val="100000"/>
              </a:lnSpc>
              <a:spcAft>
                <a:spcPts val="1001"/>
              </a:spcAft>
              <a:buClr>
                <a:srgbClr val="191919"/>
              </a:buClr>
              <a:buFont typeface="Wingdings" charset="2"/>
              <a:buChar char=""/>
            </a:pPr>
            <a:r>
              <a:rPr lang="ru-RU" sz="2200" b="1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Favipiravir</a:t>
            </a:r>
            <a:r>
              <a:rPr lang="ru-RU" sz="2200" b="0" strike="noStrike" spc="-1" dirty="0">
                <a:solidFill>
                  <a:srgbClr val="C9211E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or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Avigan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influenza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treatment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,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Fujifilm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Toyama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Chemical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in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Japan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endParaRPr lang="ru-RU" sz="2200" b="0" strike="noStrike" spc="-1" dirty="0">
              <a:latin typeface="Arial"/>
            </a:endParaRPr>
          </a:p>
          <a:p>
            <a:pPr marL="285840" indent="-279720">
              <a:lnSpc>
                <a:spcPct val="100000"/>
              </a:lnSpc>
              <a:spcAft>
                <a:spcPts val="1001"/>
              </a:spcAft>
              <a:buClr>
                <a:srgbClr val="191919"/>
              </a:buClr>
              <a:buFont typeface="Wingdings" charset="2"/>
              <a:buChar char=""/>
            </a:pPr>
            <a:r>
              <a:rPr lang="ru-RU" sz="2200" b="1" strike="noStrike" spc="-1" dirty="0" err="1" smtClean="0">
                <a:solidFill>
                  <a:srgbClr val="C9211E"/>
                </a:solidFill>
                <a:latin typeface="Arial"/>
                <a:ea typeface="DejaVu Sans"/>
              </a:rPr>
              <a:t>Remdesivir</a:t>
            </a:r>
            <a:r>
              <a:rPr lang="ru-RU" sz="2200" b="0" strike="noStrike" spc="-1" dirty="0" smtClean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failed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Ebola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drug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,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Gilead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Sciences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endParaRPr lang="ru-RU" sz="2200" b="0" strike="noStrike" spc="-1" dirty="0">
              <a:latin typeface="Arial"/>
            </a:endParaRPr>
          </a:p>
          <a:p>
            <a:pPr marL="285840" indent="-279720">
              <a:lnSpc>
                <a:spcPct val="100000"/>
              </a:lnSpc>
              <a:spcAft>
                <a:spcPts val="1001"/>
              </a:spcAft>
              <a:buClr>
                <a:srgbClr val="191919"/>
              </a:buClr>
              <a:buFont typeface="Wingdings" charset="2"/>
              <a:buChar char=""/>
            </a:pP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antiviral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drug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1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Kaletra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(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combination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of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lopinavir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and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ritonavir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)</a:t>
            </a:r>
            <a:endParaRPr lang="ru-RU" sz="2200" b="0" strike="noStrike" spc="-1" dirty="0">
              <a:latin typeface="Arial"/>
            </a:endParaRPr>
          </a:p>
          <a:p>
            <a:pPr marL="285840" indent="-279720">
              <a:lnSpc>
                <a:spcPct val="100000"/>
              </a:lnSpc>
              <a:spcAft>
                <a:spcPts val="1001"/>
              </a:spcAft>
              <a:buClr>
                <a:srgbClr val="191919"/>
              </a:buClr>
              <a:buFont typeface="Wingdings" charset="2"/>
              <a:buChar char=""/>
            </a:pPr>
            <a:r>
              <a:rPr lang="ru-RU" sz="2200" b="1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Actemra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,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or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tocilizumab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,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Roche</a:t>
            </a:r>
            <a:endParaRPr lang="ru-RU" sz="2200" b="0" strike="noStrike" spc="-1" dirty="0">
              <a:latin typeface="Arial"/>
            </a:endParaRPr>
          </a:p>
          <a:p>
            <a:pPr marL="285840" indent="-279720">
              <a:lnSpc>
                <a:spcPct val="100000"/>
              </a:lnSpc>
              <a:spcAft>
                <a:spcPts val="1001"/>
              </a:spcAft>
              <a:buClr>
                <a:srgbClr val="191919"/>
              </a:buClr>
              <a:buFont typeface="Wingdings" charset="2"/>
              <a:buChar char=""/>
            </a:pPr>
            <a:r>
              <a:rPr lang="ru-RU" sz="2200" b="1" strike="noStrike" spc="-1" dirty="0" err="1">
                <a:solidFill>
                  <a:srgbClr val="C9211E"/>
                </a:solidFill>
                <a:latin typeface="Arial"/>
                <a:ea typeface="DejaVu Sans"/>
              </a:rPr>
              <a:t>Sarilumab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 (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kevzara</a:t>
            </a:r>
            <a:r>
              <a:rPr lang="ru-RU" sz="2200" b="0" strike="noStrike" spc="-1" dirty="0">
                <a:solidFill>
                  <a:srgbClr val="1A1A1A"/>
                </a:solidFill>
                <a:latin typeface="Arial"/>
                <a:ea typeface="DejaVu Sans"/>
              </a:rPr>
              <a:t>), </a:t>
            </a:r>
            <a:r>
              <a:rPr lang="ru-RU" sz="2200" b="0" strike="noStrike" spc="-1" dirty="0" err="1">
                <a:solidFill>
                  <a:srgbClr val="1A1A1A"/>
                </a:solidFill>
                <a:latin typeface="Arial"/>
                <a:ea typeface="DejaVu Sans"/>
              </a:rPr>
              <a:t>Regeneron</a:t>
            </a:r>
            <a:endParaRPr lang="ru-RU" sz="22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CEEEB-CD05-4B93-B90A-0869BC6F2B14}"/>
              </a:ext>
            </a:extLst>
          </p:cNvPr>
          <p:cNvSpPr txBox="1"/>
          <p:nvPr/>
        </p:nvSpPr>
        <p:spPr>
          <a:xfrm>
            <a:off x="323528" y="260648"/>
            <a:ext cx="8496944" cy="584775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ЛІКУВАННЯ КОРОНАВІРУСНОЇ ХВОРОБИ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E56E205-16AC-4F49-A3D9-9B4A2E58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84" y="980728"/>
            <a:ext cx="8640960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 даний час не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існує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ефективних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специфічних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противірусних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препаратів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комбінацій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лікарських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засобів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підтверджуються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доказами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високого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рівня</a:t>
            </a:r>
            <a:r>
              <a:rPr lang="ru-RU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ru-RU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Потенційно</a:t>
            </a: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ефективними</a:t>
            </a: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препаратамии</a:t>
            </a: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1800" u="sng" dirty="0" err="1"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1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u="sng" dirty="0"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uk-UA" sz="1800" u="sng" dirty="0">
                <a:latin typeface="Arial" panose="020B0604020202020204" pitchFamily="34" charset="0"/>
                <a:cs typeface="Arial" panose="020B0604020202020204" pitchFamily="34" charset="0"/>
              </a:rPr>
              <a:t> є:</a:t>
            </a:r>
          </a:p>
          <a:p>
            <a:pPr>
              <a:buClr>
                <a:srgbClr val="0070C0"/>
              </a:buClr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Противірусні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препарати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лікування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грипу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фавіпіравір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авіган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інтерферон-гама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1" i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ремдесивір</a:t>
            </a: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Інгібітор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протеаз ВІЛ</a:t>
            </a:r>
            <a:r>
              <a:rPr lang="ru-R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комбінація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лопінавіру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ритонавіру</a:t>
            </a:r>
            <a:endParaRPr lang="ru-RU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0070C0"/>
              </a:buClr>
            </a:pP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Інгібітори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інтерлейкіну-6 та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err="1">
                <a:latin typeface="Arial" panose="020B0604020202020204" pitchFamily="34" charset="0"/>
                <a:cs typeface="Arial" panose="020B0604020202020204" pitchFamily="34" charset="0"/>
              </a:rPr>
              <a:t>рецепторів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тоцилізумаб</a:t>
            </a:r>
            <a:r>
              <a:rPr lang="ru-RU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8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сарилумаб</a:t>
            </a:r>
            <a:r>
              <a:rPr lang="ru-RU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b="1" dirty="0">
                <a:latin typeface="Arial" pitchFamily="34" charset="0"/>
                <a:cs typeface="Arial" pitchFamily="34" charset="0"/>
              </a:rPr>
              <a:t>Інгібітори </a:t>
            </a:r>
            <a:r>
              <a:rPr lang="uk-UA" sz="1800" b="1" dirty="0" err="1">
                <a:latin typeface="Arial" pitchFamily="34" charset="0"/>
                <a:cs typeface="Arial" pitchFamily="34" charset="0"/>
              </a:rPr>
              <a:t>янус-кінази</a:t>
            </a:r>
            <a:r>
              <a:rPr lang="uk-UA" sz="1800" b="1" dirty="0">
                <a:latin typeface="Arial" pitchFamily="34" charset="0"/>
                <a:cs typeface="Arial" pitchFamily="34" charset="0"/>
              </a:rPr>
              <a:t> 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– </a:t>
            </a:r>
            <a:r>
              <a:rPr lang="uk-UA" sz="1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барицитиніб</a:t>
            </a:r>
            <a:endParaRPr lang="uk-UA" sz="1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uk-UA" sz="1800" b="1" dirty="0" err="1">
                <a:latin typeface="Arial" pitchFamily="34" charset="0"/>
                <a:cs typeface="Arial" pitchFamily="34" charset="0"/>
              </a:rPr>
              <a:t>Глюкокортикоїди</a:t>
            </a:r>
            <a:r>
              <a:rPr lang="uk-UA" sz="1800" dirty="0">
                <a:latin typeface="Arial" pitchFamily="34" charset="0"/>
                <a:cs typeface="Arial" pitchFamily="34" charset="0"/>
              </a:rPr>
              <a:t> (і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хоча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їхнє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призначення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у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певної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категорії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пацієнтів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з COVID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патогенетично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обґрунтовано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, ВООЗ –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проти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800" dirty="0" err="1">
                <a:latin typeface="Arial" pitchFamily="34" charset="0"/>
                <a:cs typeface="Arial" pitchFamily="34" charset="0"/>
              </a:rPr>
              <a:t>Довенні</a:t>
            </a:r>
            <a:r>
              <a:rPr lang="ru-RU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1800" dirty="0" err="1">
                <a:latin typeface="Arial" pitchFamily="34" charset="0"/>
                <a:cs typeface="Arial" pitchFamily="34" charset="0"/>
              </a:rPr>
              <a:t>імуноглобуліни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buClr>
                <a:srgbClr val="0070C0"/>
              </a:buClr>
            </a:pPr>
            <a:endParaRPr lang="ru-RU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654094-0AAD-4C7B-9421-9F03B04CADAA}"/>
              </a:ext>
            </a:extLst>
          </p:cNvPr>
          <p:cNvSpPr txBox="1"/>
          <p:nvPr/>
        </p:nvSpPr>
        <p:spPr>
          <a:xfrm>
            <a:off x="179156" y="5517232"/>
            <a:ext cx="8640960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Згідно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рекомендаціями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ВООЗ,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можливо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призначення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препаратів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із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передбачуваною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етіотропною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ефективністю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off-label»,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цьому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їх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застосування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повинно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відповідати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етичним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нормам,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рекомендованим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ВООЗ, і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національним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рекомендаціям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69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content.fiev20-1.fna.fbcdn.net/v/t1.0-9/119141999_3280180078725103_8915199890548661681_o.jpg?_nc_cat=104&amp;_nc_sid=730e14&amp;_nc_ohc=xnQ7oDOterEAX8CurMc&amp;_nc_ht=scontent.fiev20-1.fna&amp;oh=574978013c8305cc3f6ad573cf7ad477&amp;oe=5F88EC8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404664"/>
            <a:ext cx="5040560" cy="604867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687616" y="2564904"/>
            <a:ext cx="34563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Georgia" pitchFamily="18" charset="0"/>
              </a:rPr>
              <a:t>"</a:t>
            </a:r>
            <a:r>
              <a:rPr lang="ru-RU" b="1" dirty="0" err="1" smtClean="0">
                <a:latin typeface="Georgia" pitchFamily="18" charset="0"/>
              </a:rPr>
              <a:t>Червона</a:t>
            </a:r>
            <a:r>
              <a:rPr lang="ru-RU" b="1" dirty="0" smtClean="0">
                <a:latin typeface="Georgia" pitchFamily="18" charset="0"/>
              </a:rPr>
              <a:t> зона" </a:t>
            </a:r>
          </a:p>
          <a:p>
            <a:r>
              <a:rPr lang="ru-RU" dirty="0" smtClean="0">
                <a:latin typeface="Georgia" pitchFamily="18" charset="0"/>
              </a:rPr>
              <a:t>+ 8 годин </a:t>
            </a:r>
            <a:r>
              <a:rPr lang="ru-RU" dirty="0" err="1" smtClean="0">
                <a:latin typeface="Georgia" pitchFamily="18" charset="0"/>
              </a:rPr>
              <a:t>роботи</a:t>
            </a:r>
            <a:endParaRPr lang="ru-RU" dirty="0" smtClean="0">
              <a:latin typeface="Georgia" pitchFamily="18" charset="0"/>
            </a:endParaRPr>
          </a:p>
          <a:p>
            <a:r>
              <a:rPr lang="ru-RU" dirty="0" smtClean="0">
                <a:latin typeface="Georgia" pitchFamily="18" charset="0"/>
              </a:rPr>
              <a:t>+ 2 пари </a:t>
            </a:r>
            <a:r>
              <a:rPr lang="ru-RU" dirty="0" err="1" smtClean="0">
                <a:latin typeface="Georgia" pitchFamily="18" charset="0"/>
              </a:rPr>
              <a:t>рукавичок</a:t>
            </a:r>
            <a:r>
              <a:rPr lang="ru-RU" dirty="0" smtClean="0">
                <a:latin typeface="Georgia" pitchFamily="18" charset="0"/>
              </a:rPr>
              <a:t> </a:t>
            </a:r>
          </a:p>
          <a:p>
            <a:r>
              <a:rPr lang="ru-RU" dirty="0" smtClean="0">
                <a:latin typeface="Georgia" pitchFamily="18" charset="0"/>
              </a:rPr>
              <a:t>+  </a:t>
            </a:r>
            <a:r>
              <a:rPr lang="ru-RU" dirty="0" err="1" smtClean="0">
                <a:latin typeface="Georgia" pitchFamily="18" charset="0"/>
              </a:rPr>
              <a:t>дезінфікуючі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засоби</a:t>
            </a:r>
            <a:r>
              <a:rPr lang="ru-RU" dirty="0" smtClean="0">
                <a:latin typeface="Georgia" pitchFamily="18" charset="0"/>
              </a:rPr>
              <a:t> = рука </a:t>
            </a:r>
            <a:r>
              <a:rPr lang="ru-RU" dirty="0" err="1" smtClean="0">
                <a:latin typeface="Georgia" pitchFamily="18" charset="0"/>
              </a:rPr>
              <a:t>лікаря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після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зміни</a:t>
            </a:r>
            <a:r>
              <a:rPr lang="ru-RU" dirty="0" smtClean="0">
                <a:latin typeface="Georgia" pitchFamily="18" charset="0"/>
              </a:rPr>
              <a:t> по </a:t>
            </a:r>
            <a:r>
              <a:rPr lang="ru-RU" dirty="0" err="1" smtClean="0">
                <a:latin typeface="Georgia" pitchFamily="18" charset="0"/>
              </a:rPr>
              <a:t>боротьбі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</a:t>
            </a:r>
            <a:r>
              <a:rPr lang="ru-RU" dirty="0" smtClean="0">
                <a:latin typeface="Georgia" pitchFamily="18" charset="0"/>
              </a:rPr>
              <a:t> COVID -19</a:t>
            </a:r>
            <a:endParaRPr lang="ru-RU" dirty="0">
              <a:latin typeface="Georgia" pitchFamily="18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4">
            <a:extLst>
              <a:ext uri="{FF2B5EF4-FFF2-40B4-BE49-F238E27FC236}">
                <a16:creationId xmlns:a16="http://schemas.microsoft.com/office/drawing/2014/main" id="{A5702FAB-A248-42CF-9D15-2FACF804067D}"/>
              </a:ext>
            </a:extLst>
          </p:cNvPr>
          <p:cNvSpPr/>
          <p:nvPr/>
        </p:nvSpPr>
        <p:spPr>
          <a:xfrm>
            <a:off x="3651120" y="2783520"/>
            <a:ext cx="1740240" cy="1159920"/>
          </a:xfrm>
          <a:prstGeom prst="wedgeEllipseCallout">
            <a:avLst>
              <a:gd name="adj1" fmla="val -25356"/>
              <a:gd name="adj2" fmla="val 10295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4050" b="1" strike="noStrike" spc="-1">
                <a:solidFill>
                  <a:srgbClr val="0A0A0A"/>
                </a:solidFill>
                <a:latin typeface="Arial"/>
                <a:ea typeface="DejaVu Sans"/>
              </a:rPr>
              <a:t>?, !</a:t>
            </a:r>
            <a:endParaRPr lang="ru-RU" sz="4050" b="1" strike="noStrike" spc="-1">
              <a:latin typeface="Arial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61DCDFE-71FC-4D8D-99A2-0C737EA84349}"/>
              </a:ext>
            </a:extLst>
          </p:cNvPr>
          <p:cNvPicPr/>
          <p:nvPr/>
        </p:nvPicPr>
        <p:blipFill>
          <a:blip r:embed="rId2" cstate="print"/>
          <a:stretch/>
        </p:blipFill>
        <p:spPr>
          <a:xfrm>
            <a:off x="5470920" y="1884600"/>
            <a:ext cx="3116520" cy="3688200"/>
          </a:xfrm>
          <a:prstGeom prst="rect">
            <a:avLst/>
          </a:prstGeom>
          <a:ln>
            <a:noFill/>
          </a:ln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D6753E23-C49F-4D4E-858B-978FC9E25108}"/>
              </a:ext>
            </a:extLst>
          </p:cNvPr>
          <p:cNvPicPr/>
          <p:nvPr/>
        </p:nvPicPr>
        <p:blipFill>
          <a:blip r:embed="rId3" cstate="print"/>
          <a:stretch/>
        </p:blipFill>
        <p:spPr>
          <a:xfrm>
            <a:off x="454680" y="1884600"/>
            <a:ext cx="3116520" cy="36882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178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35696" y="188640"/>
            <a:ext cx="53928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uk-UA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Вірус </a:t>
            </a:r>
            <a:r>
              <a:rPr lang="ru-RU" sz="4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CoV</a:t>
            </a:r>
            <a:r>
              <a:rPr lang="en-US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ID 2019</a:t>
            </a:r>
            <a:endParaRPr lang="ru-RU" sz="4400" dirty="0"/>
          </a:p>
        </p:txBody>
      </p:sp>
      <p:pic>
        <p:nvPicPr>
          <p:cNvPr id="72706" name="Picture 2" descr="Результат пошуку зображень за запитом китайский коронавирус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268413"/>
            <a:ext cx="8280400" cy="468153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На изображении может находиться: текс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28800"/>
            <a:ext cx="8784974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23528" y="260648"/>
            <a:ext cx="8496944" cy="1077218"/>
          </a:xfrm>
          <a:prstGeom prst="rect">
            <a:avLst/>
          </a:prstGeom>
          <a:noFill/>
          <a:ln w="28575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ДЯКУЄМО ЗА УВАГУ!</a:t>
            </a:r>
          </a:p>
          <a:p>
            <a:pPr algn="ctr"/>
            <a:endParaRPr lang="ru-RU" sz="3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14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 descr="https://www.umj.com.ua/wp/wp-content/uploads/2020/04/03_fmt-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8352928" cy="273630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5013176"/>
            <a:ext cx="76328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Georgia" pitchFamily="18" charset="0"/>
              </a:rPr>
              <a:t>Структура  </a:t>
            </a:r>
            <a:r>
              <a:rPr lang="ru-RU" dirty="0" err="1" smtClean="0">
                <a:latin typeface="Georgia" pitchFamily="18" charset="0"/>
              </a:rPr>
              <a:t>передбачає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існування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принаймні</a:t>
            </a:r>
            <a:r>
              <a:rPr lang="ru-RU" dirty="0" smtClean="0">
                <a:latin typeface="Georgia" pitchFamily="18" charset="0"/>
              </a:rPr>
              <a:t> 4 </a:t>
            </a:r>
            <a:r>
              <a:rPr lang="ru-RU" dirty="0" err="1" smtClean="0">
                <a:latin typeface="Georgia" pitchFamily="18" charset="0"/>
              </a:rPr>
              <a:t>вірусних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білків</a:t>
            </a:r>
            <a:r>
              <a:rPr lang="ru-RU" dirty="0" smtClean="0">
                <a:latin typeface="Georgia" pitchFamily="18" charset="0"/>
              </a:rPr>
              <a:t>. </a:t>
            </a:r>
          </a:p>
          <a:p>
            <a:pPr algn="ctr"/>
            <a:r>
              <a:rPr lang="ru-RU" dirty="0" err="1" smtClean="0">
                <a:latin typeface="Georgia" pitchFamily="18" charset="0"/>
              </a:rPr>
              <a:t>Ще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декілька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закодованих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вірусом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білків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знаходимо</a:t>
            </a:r>
            <a:r>
              <a:rPr lang="ru-RU" dirty="0" smtClean="0">
                <a:latin typeface="Georgia" pitchFamily="18" charset="0"/>
              </a:rPr>
              <a:t> в </a:t>
            </a:r>
            <a:r>
              <a:rPr lang="ru-RU" dirty="0" err="1" smtClean="0">
                <a:latin typeface="Georgia" pitchFamily="18" charset="0"/>
              </a:rPr>
              <a:t>цитоплазмі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інфікованої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клітини</a:t>
            </a:r>
            <a:r>
              <a:rPr lang="ru-RU" dirty="0" smtClean="0">
                <a:latin typeface="Georgia" pitchFamily="18" charset="0"/>
              </a:rPr>
              <a:t> (</a:t>
            </a:r>
            <a:r>
              <a:rPr lang="ru-RU" dirty="0" err="1" smtClean="0">
                <a:latin typeface="Georgia" pitchFamily="18" charset="0"/>
              </a:rPr>
              <a:t>неструктурні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вірусні</a:t>
            </a:r>
            <a:r>
              <a:rPr lang="ru-RU" dirty="0" smtClean="0">
                <a:latin typeface="Georgia" pitchFamily="18" charset="0"/>
              </a:rPr>
              <a:t> </a:t>
            </a:r>
            <a:r>
              <a:rPr lang="ru-RU" dirty="0" err="1" smtClean="0">
                <a:latin typeface="Georgia" pitchFamily="18" charset="0"/>
              </a:rPr>
              <a:t>білки</a:t>
            </a:r>
            <a:r>
              <a:rPr lang="ru-RU" dirty="0" smtClean="0">
                <a:latin typeface="Georgia" pitchFamily="18" charset="0"/>
              </a:rPr>
              <a:t>). </a:t>
            </a:r>
          </a:p>
          <a:p>
            <a:endParaRPr lang="ru-RU" dirty="0" smtClean="0"/>
          </a:p>
        </p:txBody>
      </p:sp>
      <p:sp>
        <p:nvSpPr>
          <p:cNvPr id="6" name="Прямоугольник 5"/>
          <p:cNvSpPr/>
          <p:nvPr/>
        </p:nvSpPr>
        <p:spPr>
          <a:xfrm>
            <a:off x="971600" y="188640"/>
            <a:ext cx="7056784" cy="954107"/>
          </a:xfrm>
          <a:prstGeom prst="rect">
            <a:avLst/>
          </a:prstGeom>
          <a:ln w="38100"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Будов</a:t>
            </a:r>
            <a:r>
              <a:rPr lang="uk-UA" sz="2800" b="1" dirty="0" smtClean="0">
                <a:solidFill>
                  <a:srgbClr val="002060"/>
                </a:solidFill>
                <a:latin typeface="Georgia" pitchFamily="18" charset="0"/>
              </a:rPr>
              <a:t>а 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rgbClr val="002060"/>
                </a:solidFill>
                <a:latin typeface="Georgia" pitchFamily="18" charset="0"/>
              </a:rPr>
              <a:t>вірусу</a:t>
            </a:r>
            <a:r>
              <a:rPr lang="ru-RU" sz="2800" b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Georgia" pitchFamily="18" charset="0"/>
              </a:rPr>
              <a:t>SARS-CoV-2</a:t>
            </a:r>
            <a:endParaRPr lang="ru-RU" sz="2800" b="1" dirty="0">
              <a:solidFill>
                <a:srgbClr val="C00000"/>
              </a:solidFill>
              <a:latin typeface="Georg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864096"/>
          </a:xfrm>
          <a:ln w="38100">
            <a:solidFill>
              <a:srgbClr val="002060"/>
            </a:solidFill>
          </a:ln>
        </p:spPr>
        <p:txBody>
          <a:bodyPr>
            <a:noAutofit/>
          </a:bodyPr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Сучасне таксономічне положення </a:t>
            </a:r>
            <a:r>
              <a:rPr lang="uk-UA" sz="2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коронавірусів</a:t>
            </a:r>
            <a:r>
              <a:rPr lang="en-US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людини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t">
              <a:buNone/>
            </a:pPr>
            <a:endParaRPr lang="ru-RU" dirty="0" smtClean="0"/>
          </a:p>
          <a:p>
            <a:pPr fontAlgn="t"/>
            <a:endParaRPr lang="ru-RU" dirty="0" smtClean="0"/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67542" y="1268760"/>
          <a:ext cx="8280921" cy="50062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32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89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6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011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4203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8012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Родина</a:t>
                      </a:r>
                      <a:endParaRPr lang="ru-RU" sz="16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uk-UA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Рід </a:t>
                      </a:r>
                      <a:endParaRPr lang="ru-RU" dirty="0">
                        <a:solidFill>
                          <a:srgbClr val="00206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uk-UA" sz="1800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Підрід</a:t>
                      </a:r>
                      <a:endParaRPr lang="ru-RU" sz="1800" dirty="0">
                        <a:solidFill>
                          <a:srgbClr val="00206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Вірус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800" dirty="0" smtClean="0">
                          <a:solidFill>
                            <a:srgbClr val="002060"/>
                          </a:solidFill>
                          <a:latin typeface="Georgia" pitchFamily="18" charset="0"/>
                        </a:rPr>
                        <a:t>Основні симптоми</a:t>
                      </a:r>
                      <a:endParaRPr lang="ru-RU" sz="1800" dirty="0" smtClean="0">
                        <a:solidFill>
                          <a:srgbClr val="002060"/>
                        </a:solidFill>
                        <a:latin typeface="Georgia" pitchFamily="18" charset="0"/>
                      </a:endParaRPr>
                    </a:p>
                    <a:p>
                      <a:pPr algn="ctr"/>
                      <a:endParaRPr lang="ru-RU" dirty="0">
                        <a:solidFill>
                          <a:srgbClr val="00206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5639">
                <a:tc rowSpan="5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Georgia" pitchFamily="18" charset="0"/>
                        </a:rPr>
                        <a:t>Coronavirinae</a:t>
                      </a:r>
                      <a:endParaRPr lang="ru-RU" sz="3200" b="1" dirty="0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Georgia" pitchFamily="18" charset="0"/>
                      </a:endParaRPr>
                    </a:p>
                    <a:p>
                      <a:endParaRPr lang="ru-RU" sz="1600" dirty="0"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 rowSpan="2"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α</a:t>
                      </a:r>
                      <a:r>
                        <a:rPr lang="uk-UA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-</a:t>
                      </a:r>
                      <a:r>
                        <a:rPr lang="en-US" sz="32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Cov</a:t>
                      </a:r>
                      <a:endParaRPr lang="ru-RU" sz="3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</a:endParaRPr>
                    </a:p>
                    <a:p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err="1" smtClean="0">
                          <a:latin typeface="Georgia" pitchFamily="18" charset="0"/>
                        </a:rPr>
                        <a:t>Коронавірус</a:t>
                      </a:r>
                      <a:r>
                        <a:rPr lang="uk-UA" sz="1600" baseline="0" dirty="0" smtClean="0">
                          <a:latin typeface="Georgia" pitchFamily="18" charset="0"/>
                        </a:rPr>
                        <a:t> людини 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NL63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(</a:t>
                      </a:r>
                      <a:r>
                        <a:rPr lang="en-US" sz="1600" b="1" baseline="0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HCoV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NL63)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Georgia" pitchFamily="18" charset="0"/>
                        </a:rPr>
                        <a:t>Ураження</a:t>
                      </a:r>
                      <a:r>
                        <a:rPr lang="uk-UA" sz="1600" baseline="0" dirty="0" smtClean="0">
                          <a:latin typeface="Georgia" pitchFamily="18" charset="0"/>
                        </a:rPr>
                        <a:t> </a:t>
                      </a:r>
                      <a:endParaRPr lang="en-US" sz="1600" baseline="0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ВДШ </a:t>
                      </a:r>
                      <a:r>
                        <a:rPr lang="uk-UA" sz="1600" b="0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та</a:t>
                      </a:r>
                      <a:r>
                        <a:rPr lang="uk-UA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ШКТ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err="1" smtClean="0">
                          <a:latin typeface="Georgia" pitchFamily="18" charset="0"/>
                        </a:rPr>
                        <a:t>Коронавірус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людини </a:t>
                      </a: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229Е </a:t>
                      </a:r>
                      <a:endParaRPr lang="en-US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(</a:t>
                      </a:r>
                      <a:r>
                        <a:rPr lang="en-US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HCoV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229E)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Georgia" pitchFamily="18" charset="0"/>
                        </a:rPr>
                        <a:t>Ураження</a:t>
                      </a:r>
                      <a:r>
                        <a:rPr lang="uk-UA" sz="1600" baseline="0" dirty="0" smtClean="0">
                          <a:latin typeface="Georgia" pitchFamily="18" charset="0"/>
                        </a:rPr>
                        <a:t> </a:t>
                      </a:r>
                      <a:endParaRPr lang="en-US" sz="1600" baseline="0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ВДШ </a:t>
                      </a:r>
                      <a:r>
                        <a:rPr lang="uk-UA" sz="1600" b="0" baseline="0" dirty="0" smtClean="0">
                          <a:solidFill>
                            <a:schemeClr val="tx1"/>
                          </a:solidFill>
                          <a:latin typeface="Georgia" pitchFamily="18" charset="0"/>
                        </a:rPr>
                        <a:t>та</a:t>
                      </a:r>
                      <a:r>
                        <a:rPr lang="uk-UA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ШКТ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7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β</a:t>
                      </a:r>
                      <a:r>
                        <a:rPr lang="en-US" sz="32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-</a:t>
                      </a:r>
                      <a:r>
                        <a:rPr lang="en-US" sz="32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Cov</a:t>
                      </a:r>
                      <a:endParaRPr lang="ru-RU" sz="32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</a:endParaRPr>
                    </a:p>
                    <a:p>
                      <a:endParaRPr lang="ru-RU" sz="16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 rowSpan="3" h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uk-UA" sz="1600" b="1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uk-UA" sz="1600" b="1" dirty="0" smtClean="0">
                          <a:latin typeface="Georgia" pitchFamily="18" charset="0"/>
                        </a:rPr>
                        <a:t>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err="1" smtClean="0">
                          <a:latin typeface="Georgia" pitchFamily="18" charset="0"/>
                        </a:rPr>
                        <a:t>Коронав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і</a:t>
                      </a:r>
                      <a:r>
                        <a:rPr lang="ru-RU" sz="1600" dirty="0" smtClean="0">
                          <a:latin typeface="Georgia" pitchFamily="18" charset="0"/>
                        </a:rPr>
                        <a:t>рус </a:t>
                      </a:r>
                      <a:r>
                        <a:rPr lang="ru-RU" sz="1600" dirty="0" err="1" smtClean="0">
                          <a:latin typeface="Georgia" pitchFamily="18" charset="0"/>
                        </a:rPr>
                        <a:t>людини</a:t>
                      </a:r>
                      <a:r>
                        <a:rPr lang="ru-RU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HKU1 (</a:t>
                      </a:r>
                      <a:r>
                        <a:rPr lang="en-US" sz="1600" b="1" dirty="0" err="1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HCoV</a:t>
                      </a:r>
                      <a:r>
                        <a:rPr lang="en-US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HKU1)</a:t>
                      </a:r>
                      <a:r>
                        <a:rPr lang="ru-RU" sz="1600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</a:t>
                      </a:r>
                      <a:endParaRPr lang="ru-RU" sz="1600" b="1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smtClean="0">
                          <a:latin typeface="Georgia" pitchFamily="18" charset="0"/>
                        </a:rPr>
                        <a:t>Ураження</a:t>
                      </a:r>
                      <a:r>
                        <a:rPr lang="uk-UA" sz="1600" baseline="0" dirty="0" smtClean="0">
                          <a:latin typeface="Georgia" pitchFamily="18" charset="0"/>
                        </a:rPr>
                        <a:t> </a:t>
                      </a:r>
                      <a:endParaRPr lang="en-US" sz="1600" baseline="0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дихальних шляхів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uk-UA" sz="1600" b="1" dirty="0" smtClean="0">
                          <a:latin typeface="Georgia" pitchFamily="18" charset="0"/>
                        </a:rPr>
                        <a:t>В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err="1" smtClean="0">
                          <a:latin typeface="Georgia" pitchFamily="18" charset="0"/>
                        </a:rPr>
                        <a:t>ТОРС-асоційлваний</a:t>
                      </a:r>
                      <a:r>
                        <a:rPr lang="uk-UA" sz="1600" baseline="0" dirty="0" smtClean="0">
                          <a:latin typeface="Georgia" pitchFamily="18" charset="0"/>
                        </a:rPr>
                        <a:t> </a:t>
                      </a:r>
                      <a:r>
                        <a:rPr lang="uk-UA" sz="1600" dirty="0" err="1" smtClean="0">
                          <a:latin typeface="Georgia" pitchFamily="18" charset="0"/>
                        </a:rPr>
                        <a:t>коронавірус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(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SARS-</a:t>
                      </a:r>
                      <a:r>
                        <a:rPr lang="en-US" sz="1600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CoV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)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Летальна пневмонія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75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algn="ctr"/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 smtClean="0">
                        <a:latin typeface="Georgia" pitchFamily="18" charset="0"/>
                      </a:endParaRPr>
                    </a:p>
                    <a:p>
                      <a:pPr algn="ctr"/>
                      <a:r>
                        <a:rPr lang="uk-UA" sz="1600" b="1" dirty="0" smtClean="0">
                          <a:latin typeface="Georgia" pitchFamily="18" charset="0"/>
                        </a:rPr>
                        <a:t>С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dirty="0" err="1" smtClean="0">
                          <a:latin typeface="Georgia" pitchFamily="18" charset="0"/>
                        </a:rPr>
                        <a:t>БСРС-асоційований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uk-UA" sz="1600" dirty="0" err="1" smtClean="0">
                          <a:latin typeface="Georgia" pitchFamily="18" charset="0"/>
                        </a:rPr>
                        <a:t>коронавірус</a:t>
                      </a:r>
                      <a:r>
                        <a:rPr lang="uk-UA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en-US" sz="1600" dirty="0" smtClean="0">
                          <a:latin typeface="Georgia" pitchFamily="18" charset="0"/>
                        </a:rPr>
                        <a:t> </a:t>
                      </a:r>
                      <a:r>
                        <a:rPr lang="uk-UA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(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MERS-</a:t>
                      </a:r>
                      <a:r>
                        <a:rPr lang="en-US" sz="1600" b="1" dirty="0" err="1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CoV</a:t>
                      </a:r>
                      <a:r>
                        <a:rPr lang="en-US" sz="1600" b="1" dirty="0" smtClean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)</a:t>
                      </a:r>
                      <a:endParaRPr lang="ru-RU" sz="1600" b="1" dirty="0" smtClean="0">
                        <a:solidFill>
                          <a:srgbClr val="C00000"/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latin typeface="Georgia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Летальна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16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Georgia" pitchFamily="18" charset="0"/>
                        </a:rPr>
                        <a:t> пневмонія</a:t>
                      </a:r>
                      <a:endParaRPr lang="ru-RU" sz="16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  <a:latin typeface="Georgia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1844824"/>
          <a:ext cx="8280919" cy="4082459"/>
        </p:xfrm>
        <a:graphic>
          <a:graphicData uri="http://schemas.openxmlformats.org/drawingml/2006/table">
            <a:tbl>
              <a:tblPr/>
              <a:tblGrid>
                <a:gridCol w="1353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7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3793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798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err="1">
                          <a:latin typeface="Georgia" pitchFamily="18" charset="0"/>
                        </a:rPr>
                        <a:t>Вірусний</a:t>
                      </a:r>
                      <a:r>
                        <a:rPr lang="ru-RU" sz="1300" b="1" dirty="0">
                          <a:latin typeface="Georgia" pitchFamily="18" charset="0"/>
                        </a:rPr>
                        <a:t> </a:t>
                      </a:r>
                      <a:r>
                        <a:rPr lang="ru-RU" sz="1300" b="1" dirty="0" err="1">
                          <a:latin typeface="Georgia" pitchFamily="18" charset="0"/>
                        </a:rPr>
                        <a:t>патоген</a:t>
                      </a:r>
                      <a:endParaRPr lang="ru-RU" sz="1300" b="1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err="1">
                          <a:latin typeface="Georgia" pitchFamily="18" charset="0"/>
                        </a:rPr>
                        <a:t>Рік</a:t>
                      </a:r>
                      <a:r>
                        <a:rPr lang="ru-RU" sz="1300" b="1" dirty="0">
                          <a:latin typeface="Georgia" pitchFamily="18" charset="0"/>
                        </a:rPr>
                        <a:t> </a:t>
                      </a:r>
                      <a:r>
                        <a:rPr lang="ru-RU" sz="1300" b="1" dirty="0" err="1">
                          <a:latin typeface="Georgia" pitchFamily="18" charset="0"/>
                        </a:rPr>
                        <a:t>виявлення</a:t>
                      </a:r>
                      <a:endParaRPr lang="ru-RU" sz="1300" b="1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err="1" smtClean="0">
                          <a:latin typeface="Georgia" pitchFamily="18" charset="0"/>
                        </a:rPr>
                        <a:t>Таксоно-мічний</a:t>
                      </a:r>
                      <a:r>
                        <a:rPr lang="ru-RU" sz="1300" b="1" dirty="0" smtClean="0">
                          <a:latin typeface="Georgia" pitchFamily="18" charset="0"/>
                        </a:rPr>
                        <a:t> </a:t>
                      </a:r>
                      <a:r>
                        <a:rPr lang="ru-RU" sz="1300" b="1" dirty="0" err="1">
                          <a:latin typeface="Georgia" pitchFamily="18" charset="0"/>
                        </a:rPr>
                        <a:t>рід</a:t>
                      </a:r>
                      <a:endParaRPr lang="ru-RU" sz="1300" b="1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dirty="0" err="1">
                          <a:latin typeface="Georgia" pitchFamily="18" charset="0"/>
                        </a:rPr>
                        <a:t>Захворювання</a:t>
                      </a:r>
                      <a:endParaRPr lang="ru-RU" sz="1300" b="1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8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Rotavirus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1973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Rotavirus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Ротавірусний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гастроентерит</a:t>
                      </a:r>
                      <a:endParaRPr lang="ru-RU" sz="1300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8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Ebola 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1976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Ebola-like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Геморагічна</a:t>
                      </a:r>
                      <a:r>
                        <a:rPr lang="ru-RU" sz="1300" dirty="0">
                          <a:latin typeface="Georgia" pitchFamily="18" charset="0"/>
                        </a:rPr>
                        <a:t> лихоманка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Ебола</a:t>
                      </a:r>
                      <a:endParaRPr lang="ru-RU" sz="1300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Hantaan</a:t>
                      </a:r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1977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Hantavirus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Геморагічна</a:t>
                      </a:r>
                      <a:r>
                        <a:rPr lang="ru-RU" sz="1300" dirty="0">
                          <a:latin typeface="Georgia" pitchFamily="18" charset="0"/>
                        </a:rPr>
                        <a:t> лихоманка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з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нирковим</a:t>
                      </a:r>
                      <a:r>
                        <a:rPr lang="ru-RU" sz="1300" dirty="0">
                          <a:latin typeface="Georgia" pitchFamily="18" charset="0"/>
                        </a:rPr>
                        <a:t> синдромом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Nipah</a:t>
                      </a:r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 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henipavirus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1984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 err="1">
                          <a:latin typeface="Georgia" pitchFamily="18" charset="0"/>
                        </a:rPr>
                        <a:t>Henipavirus</a:t>
                      </a:r>
                      <a:endParaRPr lang="en-US" sz="1300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Інфекція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Ніпах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з</a:t>
                      </a:r>
                      <a:r>
                        <a:rPr lang="ru-RU" sz="1300" dirty="0">
                          <a:latin typeface="Georgia" pitchFamily="18" charset="0"/>
                        </a:rPr>
                        <a:t> 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розвитком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респіраторного</a:t>
                      </a:r>
                      <a:r>
                        <a:rPr lang="ru-RU" sz="1300" dirty="0">
                          <a:latin typeface="Georgia" pitchFamily="18" charset="0"/>
                        </a:rPr>
                        <a:t> синдрому та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геморагічного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енцефаліту</a:t>
                      </a:r>
                      <a:endParaRPr lang="ru-RU" sz="1300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8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Flavivirus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1944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Flavivirus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>
                          <a:latin typeface="Georgia" pitchFamily="18" charset="0"/>
                        </a:rPr>
                        <a:t>Лихоманка денге, 7-денна лихоманка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798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Avian Influenza A/H5N1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1997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>
                          <a:latin typeface="Georgia" pitchFamily="18" charset="0"/>
                        </a:rPr>
                        <a:t>Influenza </a:t>
                      </a:r>
                      <a:endParaRPr lang="ru-RU" sz="1300" dirty="0" smtClean="0">
                        <a:latin typeface="Georgia" pitchFamily="18" charset="0"/>
                      </a:endParaRPr>
                    </a:p>
                    <a:p>
                      <a:pPr algn="l" fontAlgn="ctr"/>
                      <a:r>
                        <a:rPr lang="en-US" sz="1300" dirty="0" smtClean="0">
                          <a:latin typeface="Georgia" pitchFamily="18" charset="0"/>
                        </a:rPr>
                        <a:t>virus </a:t>
                      </a:r>
                      <a:r>
                        <a:rPr lang="en-US" sz="1300" dirty="0">
                          <a:latin typeface="Georgia" pitchFamily="18" charset="0"/>
                        </a:rPr>
                        <a:t>A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Пташиний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грип</a:t>
                      </a:r>
                      <a:r>
                        <a:rPr lang="ru-RU" sz="1300" dirty="0">
                          <a:latin typeface="Georgia" pitchFamily="18" charset="0"/>
                        </a:rPr>
                        <a:t> людей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SARS-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CoV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2002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dirty="0" err="1">
                          <a:latin typeface="Georgia" pitchFamily="18" charset="0"/>
                        </a:rPr>
                        <a:t>Coronavirus</a:t>
                      </a:r>
                      <a:endParaRPr lang="en-US" sz="1300" dirty="0"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>
                          <a:latin typeface="Georgia" pitchFamily="18" charset="0"/>
                        </a:rPr>
                        <a:t>Тяжка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гостра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респіраторна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інфекція</a:t>
                      </a:r>
                      <a:r>
                        <a:rPr lang="ru-RU" sz="1300" dirty="0">
                          <a:latin typeface="Georgia" pitchFamily="18" charset="0"/>
                        </a:rPr>
                        <a:t>,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клінічно</a:t>
                      </a:r>
                      <a:r>
                        <a:rPr lang="ru-RU" sz="1300" dirty="0">
                          <a:latin typeface="Georgia" pitchFamily="18" charset="0"/>
                        </a:rPr>
                        <a:t> «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атипова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пневмонія</a:t>
                      </a:r>
                      <a:r>
                        <a:rPr lang="ru-RU" sz="1300" dirty="0">
                          <a:latin typeface="Georgia" pitchFamily="18" charset="0"/>
                        </a:rPr>
                        <a:t>»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870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MERS-</a:t>
                      </a:r>
                      <a:r>
                        <a:rPr lang="en-US" sz="1300" b="1" dirty="0" err="1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CoV</a:t>
                      </a:r>
                      <a:endParaRPr lang="en-US" sz="1300" b="1" dirty="0">
                        <a:solidFill>
                          <a:srgbClr val="C00000"/>
                        </a:solidFill>
                        <a:latin typeface="Georgia" pitchFamily="18" charset="0"/>
                      </a:endParaRP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>
                          <a:latin typeface="Georgia" pitchFamily="18" charset="0"/>
                        </a:rPr>
                        <a:t>2012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Coronavirus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Коронавірус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Близького</a:t>
                      </a:r>
                      <a:r>
                        <a:rPr lang="ru-RU" sz="1300" dirty="0">
                          <a:latin typeface="Georgia" pitchFamily="18" charset="0"/>
                        </a:rPr>
                        <a:t> Сходу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33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 b="1" dirty="0">
                          <a:solidFill>
                            <a:srgbClr val="C00000"/>
                          </a:solidFill>
                          <a:latin typeface="Georgia" pitchFamily="18" charset="0"/>
                        </a:rPr>
                        <a:t>SARS-CoV-2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dirty="0">
                          <a:latin typeface="Georgia" pitchFamily="18" charset="0"/>
                        </a:rPr>
                        <a:t>2019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300">
                          <a:latin typeface="Georgia" pitchFamily="18" charset="0"/>
                        </a:rPr>
                        <a:t>Coronavirus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300" dirty="0" err="1">
                          <a:latin typeface="Georgia" pitchFamily="18" charset="0"/>
                        </a:rPr>
                        <a:t>Гостра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респіраторна</a:t>
                      </a:r>
                      <a:r>
                        <a:rPr lang="ru-RU" sz="1300" dirty="0">
                          <a:latin typeface="Georgia" pitchFamily="18" charset="0"/>
                        </a:rPr>
                        <a:t> </a:t>
                      </a:r>
                      <a:r>
                        <a:rPr lang="ru-RU" sz="1300" dirty="0" err="1">
                          <a:latin typeface="Georgia" pitchFamily="18" charset="0"/>
                        </a:rPr>
                        <a:t>інфекція</a:t>
                      </a:r>
                      <a:r>
                        <a:rPr lang="ru-RU" sz="1300" dirty="0">
                          <a:latin typeface="Georgia" pitchFamily="18" charset="0"/>
                        </a:rPr>
                        <a:t> другого типу COVID-19</a:t>
                      </a:r>
                    </a:p>
                  </a:txBody>
                  <a:tcPr marL="27033" marR="27033" marT="27033" marB="27033" anchor="ctr">
                    <a:lnL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99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476672"/>
            <a:ext cx="8208912" cy="80276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b="1" dirty="0" smtClean="0">
                <a:solidFill>
                  <a:srgbClr val="21366D"/>
                </a:solidFill>
                <a:latin typeface="Georgia" pitchFamily="18" charset="0"/>
                <a:cs typeface="Arial" pitchFamily="34" charset="0"/>
              </a:rPr>
              <a:t>             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Найбільш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поширені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 та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вивчені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емерджентні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21366D"/>
                </a:solidFill>
                <a:effectLst/>
                <a:latin typeface="Georgia" pitchFamily="18" charset="0"/>
                <a:cs typeface="Arial" pitchFamily="34" charset="0"/>
              </a:rPr>
              <a:t>інфекції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5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Ясность">
  <a:themeElements>
    <a:clrScheme name="Ясность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Ясность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Тема5</Template>
  <TotalTime>663</TotalTime>
  <Words>1739</Words>
  <Application>Microsoft Office PowerPoint</Application>
  <PresentationFormat>Екран (4:3)</PresentationFormat>
  <Paragraphs>363</Paragraphs>
  <Slides>60</Slides>
  <Notes>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60</vt:i4>
      </vt:variant>
    </vt:vector>
  </HeadingPairs>
  <TitlesOfParts>
    <vt:vector size="70" baseType="lpstr">
      <vt:lpstr>Arial</vt:lpstr>
      <vt:lpstr>Arial Narrow</vt:lpstr>
      <vt:lpstr>Calibri</vt:lpstr>
      <vt:lpstr>DejaVu Sans</vt:lpstr>
      <vt:lpstr>Georgia</vt:lpstr>
      <vt:lpstr>Symbol</vt:lpstr>
      <vt:lpstr>Times New Roman</vt:lpstr>
      <vt:lpstr>Wingdings</vt:lpstr>
      <vt:lpstr>Тема5</vt:lpstr>
      <vt:lpstr>Ясность</vt:lpstr>
      <vt:lpstr>  CОVID-19: особливості клінічного перебігу, діагностика та лікування 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Сучасне таксономічне положення коронавірусів  людини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Підхід, який пропонується до профілактики та/або   лікування COVID-19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Dimon</dc:creator>
  <cp:lastModifiedBy>Користувач Windows</cp:lastModifiedBy>
  <cp:revision>58</cp:revision>
  <dcterms:created xsi:type="dcterms:W3CDTF">2020-05-08T06:38:20Z</dcterms:created>
  <dcterms:modified xsi:type="dcterms:W3CDTF">2022-01-14T09:57:51Z</dcterms:modified>
</cp:coreProperties>
</file>